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4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</p:sldIdLst>
  <p:sldSz cx="18288000" cy="10287000"/>
  <p:notesSz cx="6858000" cy="9144000"/>
  <p:embeddedFontLst>
    <p:embeddedFont>
      <p:font typeface="Podkova Regular" panose="020B0604020202020204" charset="-52"/>
      <p:regular r:id="rId41"/>
    </p:embeddedFont>
    <p:embeddedFont>
      <p:font typeface="Roboto" panose="020B0604020202020204" charset="0"/>
      <p:regular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C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1236" y="478887"/>
            <a:ext cx="17385527" cy="932922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 l="2435" t="7335" r="2435" b="1913"/>
          <a:stretch>
            <a:fillRect/>
          </a:stretch>
        </p:blipFill>
        <p:spPr>
          <a:xfrm>
            <a:off x="451235" y="454642"/>
            <a:ext cx="17385527" cy="93292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TextBox 4"/>
          <p:cNvSpPr txBox="1"/>
          <p:nvPr/>
        </p:nvSpPr>
        <p:spPr>
          <a:xfrm>
            <a:off x="1028700" y="3833445"/>
            <a:ext cx="16532765" cy="5001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 dirty="0" err="1">
                <a:solidFill>
                  <a:srgbClr val="000000"/>
                </a:solidFill>
                <a:latin typeface="Anaphora Italics"/>
              </a:rPr>
              <a:t>Модератори</a:t>
            </a:r>
            <a:r>
              <a:rPr lang="en-US" sz="2799" dirty="0">
                <a:solidFill>
                  <a:srgbClr val="000000"/>
                </a:solidFill>
                <a:latin typeface="Anaphora Italics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naphora Italics"/>
              </a:rPr>
              <a:t>роботи</a:t>
            </a:r>
            <a:r>
              <a:rPr lang="en-US" sz="2799" dirty="0">
                <a:solidFill>
                  <a:srgbClr val="000000"/>
                </a:solidFill>
                <a:latin typeface="Anaphora Italics"/>
              </a:rPr>
              <a:t> 1-го </a:t>
            </a:r>
            <a:r>
              <a:rPr lang="en-US" sz="2799" dirty="0" err="1">
                <a:solidFill>
                  <a:srgbClr val="000000"/>
                </a:solidFill>
                <a:latin typeface="Anaphora Italics"/>
              </a:rPr>
              <a:t>пленарного</a:t>
            </a:r>
            <a:r>
              <a:rPr lang="en-US" sz="2799" dirty="0">
                <a:solidFill>
                  <a:srgbClr val="000000"/>
                </a:solidFill>
                <a:latin typeface="Anaphora Italics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naphora Italics"/>
              </a:rPr>
              <a:t>засідання</a:t>
            </a:r>
            <a:r>
              <a:rPr lang="en-US" sz="2799" dirty="0">
                <a:solidFill>
                  <a:srgbClr val="000000"/>
                </a:solidFill>
                <a:latin typeface="Anaphora Italics"/>
              </a:rPr>
              <a:t>: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endParaRPr lang="en-US" sz="2799" dirty="0">
              <a:solidFill>
                <a:srgbClr val="000000"/>
              </a:solidFill>
              <a:latin typeface="Anaphora Italics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 b="1" dirty="0" err="1">
                <a:solidFill>
                  <a:srgbClr val="000000"/>
                </a:solidFill>
                <a:latin typeface="Anaphora Bold"/>
              </a:rPr>
              <a:t>Вільчик</a:t>
            </a:r>
            <a:r>
              <a:rPr lang="en-US" sz="2799" b="1" dirty="0">
                <a:solidFill>
                  <a:srgbClr val="000000"/>
                </a:solidFill>
                <a:latin typeface="Anaphora Bold"/>
              </a:rPr>
              <a:t> </a:t>
            </a:r>
            <a:r>
              <a:rPr lang="en-US" sz="2799" b="1" dirty="0" err="1">
                <a:solidFill>
                  <a:srgbClr val="000000"/>
                </a:solidFill>
                <a:latin typeface="Anaphora Bold"/>
              </a:rPr>
              <a:t>Тетяна</a:t>
            </a:r>
            <a:r>
              <a:rPr lang="en-US" sz="2799" b="1" dirty="0">
                <a:solidFill>
                  <a:srgbClr val="000000"/>
                </a:solidFill>
                <a:latin typeface="Anaphora Bold"/>
              </a:rPr>
              <a:t> </a:t>
            </a:r>
            <a:r>
              <a:rPr lang="en-US" sz="2799" b="1" dirty="0" err="1">
                <a:solidFill>
                  <a:srgbClr val="000000"/>
                </a:solidFill>
                <a:latin typeface="Anaphora Bold"/>
              </a:rPr>
              <a:t>Борисівна</a:t>
            </a:r>
            <a:r>
              <a:rPr lang="en-US" sz="2799" dirty="0">
                <a:solidFill>
                  <a:srgbClr val="000000"/>
                </a:solidFill>
                <a:latin typeface="Anaphora Bold"/>
              </a:rPr>
              <a:t>,</a:t>
            </a:r>
            <a:r>
              <a:rPr lang="en-US" sz="279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доктор</a:t>
            </a:r>
            <a:r>
              <a:rPr lang="en-US" sz="279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юридичних</a:t>
            </a:r>
            <a:r>
              <a:rPr lang="en-US" sz="279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наук</a:t>
            </a:r>
            <a:r>
              <a:rPr lang="en-US" sz="2799" dirty="0">
                <a:solidFill>
                  <a:srgbClr val="000000"/>
                </a:solidFill>
                <a:latin typeface="Anaphora"/>
              </a:rPr>
              <a:t>,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професор</a:t>
            </a:r>
            <a:r>
              <a:rPr lang="en-US" sz="2799" dirty="0">
                <a:solidFill>
                  <a:srgbClr val="000000"/>
                </a:solidFill>
                <a:latin typeface="Anaphora"/>
              </a:rPr>
              <a:t>,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завідувачка</a:t>
            </a:r>
            <a:r>
              <a:rPr lang="en-US" sz="279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кафедри</a:t>
            </a:r>
            <a:r>
              <a:rPr lang="en-US" sz="279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адвокатури</a:t>
            </a:r>
            <a:r>
              <a:rPr lang="en-US" sz="2799" dirty="0">
                <a:solidFill>
                  <a:srgbClr val="000000"/>
                </a:solidFill>
                <a:latin typeface="Anaphora"/>
              </a:rPr>
              <a:t>,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Національний</a:t>
            </a:r>
            <a:r>
              <a:rPr lang="en-US" sz="279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юридичний</a:t>
            </a:r>
            <a:r>
              <a:rPr lang="en-US" sz="279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університет</a:t>
            </a:r>
            <a:r>
              <a:rPr lang="en-US" sz="279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імені</a:t>
            </a:r>
            <a:r>
              <a:rPr lang="en-US" sz="279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Ярослава</a:t>
            </a:r>
            <a:r>
              <a:rPr lang="en-US" sz="279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Мудрого</a:t>
            </a:r>
            <a:r>
              <a:rPr lang="en-US" sz="2799" dirty="0">
                <a:solidFill>
                  <a:srgbClr val="000000"/>
                </a:solidFill>
                <a:latin typeface="Anaphora"/>
              </a:rPr>
              <a:t>,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член</a:t>
            </a:r>
            <a:r>
              <a:rPr lang="en-US" sz="279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Науково-консультативної</a:t>
            </a:r>
            <a:r>
              <a:rPr lang="en-US" sz="279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ради</a:t>
            </a:r>
            <a:r>
              <a:rPr lang="en-US" sz="279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при</a:t>
            </a:r>
            <a:r>
              <a:rPr lang="en-US" sz="279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НААУ</a:t>
            </a:r>
            <a:r>
              <a:rPr lang="en-US" sz="2799" dirty="0">
                <a:solidFill>
                  <a:srgbClr val="000000"/>
                </a:solidFill>
                <a:latin typeface="Anaphora"/>
              </a:rPr>
              <a:t>,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співголова</a:t>
            </a:r>
            <a:r>
              <a:rPr lang="en-US" sz="279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комітету</a:t>
            </a:r>
            <a:r>
              <a:rPr lang="en-US" sz="279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по</a:t>
            </a:r>
            <a:r>
              <a:rPr lang="en-US" sz="279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взаємодії</a:t>
            </a:r>
            <a:r>
              <a:rPr lang="en-US" sz="2799" dirty="0">
                <a:solidFill>
                  <a:srgbClr val="000000"/>
                </a:solidFill>
                <a:latin typeface="Anaphora"/>
              </a:rPr>
              <a:t> з</a:t>
            </a:r>
            <a:r>
              <a:rPr lang="ru-RU" sz="279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на</a:t>
            </a:r>
            <a:r>
              <a:rPr lang="ru-RU" sz="2799" dirty="0" err="1">
                <a:solidFill>
                  <a:srgbClr val="000000"/>
                </a:solidFill>
                <a:latin typeface="Anaphora"/>
              </a:rPr>
              <a:t>вчально-науковими</a:t>
            </a:r>
            <a:r>
              <a:rPr lang="ru-RU" sz="279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установами</a:t>
            </a:r>
            <a:r>
              <a:rPr lang="en-US" sz="2799" dirty="0">
                <a:solidFill>
                  <a:srgbClr val="000000"/>
                </a:solidFill>
                <a:latin typeface="Anaphora"/>
              </a:rPr>
              <a:t>,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суд</a:t>
            </a:r>
            <a:r>
              <a:rPr lang="ru-RU" sz="2799" dirty="0" err="1">
                <a:solidFill>
                  <a:srgbClr val="000000"/>
                </a:solidFill>
                <a:latin typeface="Anaphora"/>
              </a:rPr>
              <a:t>овими</a:t>
            </a:r>
            <a:r>
              <a:rPr lang="ru-RU" sz="279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та</a:t>
            </a:r>
            <a:r>
              <a:rPr lang="en-US" sz="279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правоохоронними</a:t>
            </a:r>
            <a:r>
              <a:rPr lang="en-US" sz="279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органами</a:t>
            </a:r>
            <a:r>
              <a:rPr lang="en-US" sz="279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при</a:t>
            </a:r>
            <a:r>
              <a:rPr lang="en-US" sz="279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Раді</a:t>
            </a:r>
            <a:r>
              <a:rPr lang="en-US" sz="279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адвокатів</a:t>
            </a:r>
            <a:r>
              <a:rPr lang="en-US" sz="279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Харківської</a:t>
            </a:r>
            <a:r>
              <a:rPr lang="en-US" sz="279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області</a:t>
            </a:r>
            <a:r>
              <a:rPr lang="en-US" sz="2799" dirty="0">
                <a:solidFill>
                  <a:srgbClr val="000000"/>
                </a:solidFill>
                <a:latin typeface="Anaphora"/>
              </a:rPr>
              <a:t>,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адвокат</a:t>
            </a:r>
            <a:r>
              <a:rPr lang="en-US" sz="2799" dirty="0">
                <a:solidFill>
                  <a:srgbClr val="000000"/>
                </a:solidFill>
                <a:latin typeface="Anaphora"/>
              </a:rPr>
              <a:t>;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endParaRPr lang="en-US" sz="2799" dirty="0">
              <a:solidFill>
                <a:srgbClr val="000000"/>
              </a:solidFill>
              <a:latin typeface="Anaphora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000000"/>
                </a:solidFill>
                <a:latin typeface="Anaphora Bold"/>
              </a:rPr>
              <a:t>Фєдосєєв </a:t>
            </a:r>
            <a:r>
              <a:rPr lang="en-US" sz="2799" b="1" dirty="0" err="1">
                <a:solidFill>
                  <a:srgbClr val="000000"/>
                </a:solidFill>
                <a:latin typeface="Anaphora Bold"/>
              </a:rPr>
              <a:t>Володимир</a:t>
            </a:r>
            <a:r>
              <a:rPr lang="en-US" sz="2799" b="1" dirty="0">
                <a:solidFill>
                  <a:srgbClr val="000000"/>
                </a:solidFill>
                <a:latin typeface="Anaphora Bold"/>
              </a:rPr>
              <a:t> </a:t>
            </a:r>
            <a:r>
              <a:rPr lang="en-US" sz="2799" b="1" dirty="0" err="1">
                <a:solidFill>
                  <a:srgbClr val="000000"/>
                </a:solidFill>
                <a:latin typeface="Anaphora Bold"/>
              </a:rPr>
              <a:t>Васильович</a:t>
            </a:r>
            <a:r>
              <a:rPr lang="en-US" sz="2799" b="1" dirty="0">
                <a:solidFill>
                  <a:srgbClr val="000000"/>
                </a:solidFill>
                <a:latin typeface="Anaphora Bold"/>
              </a:rPr>
              <a:t> </a:t>
            </a:r>
            <a:r>
              <a:rPr lang="en-US" sz="2799" dirty="0">
                <a:solidFill>
                  <a:srgbClr val="000000"/>
                </a:solidFill>
                <a:latin typeface="Anaphora"/>
              </a:rPr>
              <a:t>–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голова</a:t>
            </a:r>
            <a:r>
              <a:rPr lang="en-US" sz="279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комітету</a:t>
            </a:r>
            <a:r>
              <a:rPr lang="en-US" sz="279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по</a:t>
            </a:r>
            <a:r>
              <a:rPr lang="en-US" sz="279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взаємодії</a:t>
            </a:r>
            <a:r>
              <a:rPr lang="en-US" sz="2799" dirty="0">
                <a:solidFill>
                  <a:srgbClr val="000000"/>
                </a:solidFill>
                <a:latin typeface="Anaphora"/>
              </a:rPr>
              <a:t> з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на</a:t>
            </a:r>
            <a:r>
              <a:rPr lang="ru-RU" sz="2799" dirty="0" err="1">
                <a:solidFill>
                  <a:srgbClr val="000000"/>
                </a:solidFill>
                <a:latin typeface="Anaphora"/>
              </a:rPr>
              <a:t>вчально-науковими</a:t>
            </a:r>
            <a:r>
              <a:rPr lang="ru-RU" sz="279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установами</a:t>
            </a:r>
            <a:r>
              <a:rPr lang="en-US" sz="2799" dirty="0">
                <a:solidFill>
                  <a:srgbClr val="000000"/>
                </a:solidFill>
                <a:latin typeface="Anaphora"/>
              </a:rPr>
              <a:t>,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суд</a:t>
            </a:r>
            <a:r>
              <a:rPr lang="ru-RU" sz="2799" dirty="0" err="1">
                <a:solidFill>
                  <a:srgbClr val="000000"/>
                </a:solidFill>
                <a:latin typeface="Anaphora"/>
              </a:rPr>
              <a:t>овими</a:t>
            </a:r>
            <a:r>
              <a:rPr lang="ru-RU" sz="279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та</a:t>
            </a:r>
            <a:r>
              <a:rPr lang="en-US" sz="279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правоохоронними</a:t>
            </a:r>
            <a:r>
              <a:rPr lang="en-US" sz="279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органами</a:t>
            </a:r>
            <a:r>
              <a:rPr lang="en-US" sz="279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при</a:t>
            </a:r>
            <a:r>
              <a:rPr lang="en-US" sz="279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Раді</a:t>
            </a:r>
            <a:r>
              <a:rPr lang="en-US" sz="279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адвокатів</a:t>
            </a:r>
            <a:r>
              <a:rPr lang="en-US" sz="279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Харківської</a:t>
            </a:r>
            <a:r>
              <a:rPr lang="en-US" sz="279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області</a:t>
            </a:r>
            <a:r>
              <a:rPr lang="en-US" sz="2799" dirty="0">
                <a:solidFill>
                  <a:srgbClr val="000000"/>
                </a:solidFill>
                <a:latin typeface="Anaphora"/>
              </a:rPr>
              <a:t>,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кандидат</a:t>
            </a:r>
            <a:r>
              <a:rPr lang="en-US" sz="279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юридичних</a:t>
            </a:r>
            <a:r>
              <a:rPr lang="en-US" sz="279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наук</a:t>
            </a:r>
            <a:r>
              <a:rPr lang="en-US" sz="2799" dirty="0">
                <a:solidFill>
                  <a:srgbClr val="000000"/>
                </a:solidFill>
                <a:latin typeface="Anaphora"/>
              </a:rPr>
              <a:t>, </a:t>
            </a:r>
            <a:r>
              <a:rPr lang="en-US" sz="2799" dirty="0" err="1">
                <a:solidFill>
                  <a:srgbClr val="000000"/>
                </a:solidFill>
                <a:latin typeface="Anaphora"/>
              </a:rPr>
              <a:t>адвокат</a:t>
            </a:r>
            <a:r>
              <a:rPr lang="en-US" sz="2799" dirty="0">
                <a:solidFill>
                  <a:srgbClr val="000000"/>
                </a:solidFill>
                <a:latin typeface="Anaphora"/>
              </a:rPr>
              <a:t>.</a:t>
            </a:r>
          </a:p>
        </p:txBody>
      </p:sp>
      <p:sp>
        <p:nvSpPr>
          <p:cNvPr id="5" name="AutoShape 5"/>
          <p:cNvSpPr/>
          <p:nvPr/>
        </p:nvSpPr>
        <p:spPr>
          <a:xfrm>
            <a:off x="0" y="875698"/>
            <a:ext cx="9974811" cy="205771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AutoShape 6"/>
          <p:cNvSpPr/>
          <p:nvPr/>
        </p:nvSpPr>
        <p:spPr>
          <a:xfrm>
            <a:off x="0" y="1017951"/>
            <a:ext cx="12954975" cy="2098698"/>
          </a:xfrm>
          <a:prstGeom prst="rect">
            <a:avLst/>
          </a:prstGeom>
          <a:solidFill>
            <a:srgbClr val="113C61"/>
          </a:solidFill>
        </p:spPr>
      </p:sp>
      <p:sp>
        <p:nvSpPr>
          <p:cNvPr id="8" name="TextBox 8"/>
          <p:cNvSpPr txBox="1"/>
          <p:nvPr/>
        </p:nvSpPr>
        <p:spPr>
          <a:xfrm>
            <a:off x="855056" y="1352103"/>
            <a:ext cx="9998547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FFFFFF"/>
                </a:solidFill>
                <a:latin typeface="Anaphora Bold"/>
              </a:rPr>
              <a:t>РАНКОВЕ ПЛЕНАРНЕ ЗАСІДАННЯ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C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49001" y="-323850"/>
            <a:ext cx="18637001" cy="10689325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TextBox 3"/>
          <p:cNvSpPr txBox="1"/>
          <p:nvPr/>
        </p:nvSpPr>
        <p:spPr>
          <a:xfrm>
            <a:off x="-152634" y="-47625"/>
            <a:ext cx="4029406" cy="740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Anaphora Bold"/>
              </a:rPr>
              <a:t>НАУКОВІ ДОПОВІДІ</a:t>
            </a:r>
          </a:p>
        </p:txBody>
      </p:sp>
      <p:sp>
        <p:nvSpPr>
          <p:cNvPr id="4" name="AutoShape 4"/>
          <p:cNvSpPr/>
          <p:nvPr/>
        </p:nvSpPr>
        <p:spPr>
          <a:xfrm>
            <a:off x="-349002" y="820406"/>
            <a:ext cx="18637001" cy="9545069"/>
          </a:xfrm>
          <a:prstGeom prst="rect">
            <a:avLst/>
          </a:prstGeom>
          <a:solidFill>
            <a:srgbClr val="113C61"/>
          </a:solidFill>
        </p:spPr>
      </p:sp>
      <p:sp>
        <p:nvSpPr>
          <p:cNvPr id="5" name="TextBox 5"/>
          <p:cNvSpPr txBox="1"/>
          <p:nvPr/>
        </p:nvSpPr>
        <p:spPr>
          <a:xfrm>
            <a:off x="1106315" y="3314234"/>
            <a:ext cx="16075369" cy="4219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dirty="0" err="1">
                <a:solidFill>
                  <a:srgbClr val="FFFFFF"/>
                </a:solidFill>
                <a:latin typeface="Anaphora Bold"/>
              </a:rPr>
              <a:t>ПІДГОТОВКА</a:t>
            </a:r>
            <a:r>
              <a:rPr lang="en-US" sz="34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499" dirty="0" err="1">
                <a:solidFill>
                  <a:srgbClr val="FFFFFF"/>
                </a:solidFill>
                <a:latin typeface="Anaphora Bold"/>
              </a:rPr>
              <a:t>АДВОКАТІВ</a:t>
            </a:r>
            <a:r>
              <a:rPr lang="en-US" sz="3499" dirty="0">
                <a:solidFill>
                  <a:srgbClr val="FFFFFF"/>
                </a:solidFill>
                <a:latin typeface="Anaphora Bold"/>
              </a:rPr>
              <a:t> У </a:t>
            </a:r>
            <a:r>
              <a:rPr lang="en-US" sz="3499" dirty="0" err="1">
                <a:solidFill>
                  <a:srgbClr val="FFFFFF"/>
                </a:solidFill>
                <a:latin typeface="Anaphora Bold"/>
              </a:rPr>
              <a:t>НІМЕЧЧИНІ</a:t>
            </a:r>
            <a:endParaRPr lang="en-US" sz="34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endParaRPr lang="en-US" sz="34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dirty="0">
                <a:solidFill>
                  <a:srgbClr val="FFFFFF"/>
                </a:solidFill>
                <a:latin typeface="Anaphora Bold"/>
              </a:rPr>
              <a:t>Rainer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Wedde</a:t>
            </a:r>
            <a:r>
              <a:rPr lang="en-US" sz="3699" dirty="0">
                <a:solidFill>
                  <a:srgbClr val="FFFFFF"/>
                </a:solidFill>
                <a:latin typeface="Anaphora"/>
              </a:rPr>
              <a:t> </a:t>
            </a:r>
          </a:p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599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Anaphora"/>
              </a:rPr>
              <a:t>Hochschule</a:t>
            </a:r>
            <a:r>
              <a:rPr lang="en-US" sz="33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Anaphora"/>
              </a:rPr>
              <a:t>RheinMain</a:t>
            </a:r>
            <a:r>
              <a:rPr lang="en-US" sz="3300" dirty="0">
                <a:solidFill>
                  <a:srgbClr val="FFFFFF"/>
                </a:solidFill>
                <a:latin typeface="Anaphora"/>
              </a:rPr>
              <a:t>: </a:t>
            </a:r>
            <a:r>
              <a:rPr lang="en-US" sz="3300" dirty="0" err="1">
                <a:solidFill>
                  <a:srgbClr val="FFFFFF"/>
                </a:solidFill>
                <a:latin typeface="Anaphora"/>
              </a:rPr>
              <a:t>Ausbildung</a:t>
            </a:r>
            <a:r>
              <a:rPr lang="en-US" sz="3300" dirty="0">
                <a:solidFill>
                  <a:srgbClr val="FFFFFF"/>
                </a:solidFill>
                <a:latin typeface="Anaphora"/>
              </a:rPr>
              <a:t> von </a:t>
            </a:r>
            <a:r>
              <a:rPr lang="en-US" sz="3300" dirty="0" err="1">
                <a:solidFill>
                  <a:srgbClr val="FFFFFF"/>
                </a:solidFill>
                <a:latin typeface="Anaphora"/>
              </a:rPr>
              <a:t>Anwälten</a:t>
            </a:r>
            <a:r>
              <a:rPr lang="en-US" sz="3300" dirty="0">
                <a:solidFill>
                  <a:srgbClr val="FFFFFF"/>
                </a:solidFill>
                <a:latin typeface="Anaphora"/>
              </a:rPr>
              <a:t> in Deutschland </a:t>
            </a:r>
          </a:p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 dirty="0">
                <a:solidFill>
                  <a:srgbClr val="FFFFFF"/>
                </a:solidFill>
                <a:latin typeface="Anaphora"/>
              </a:rPr>
              <a:t>(</a:t>
            </a:r>
            <a:r>
              <a:rPr lang="en-US" sz="3300" dirty="0" err="1">
                <a:solidFill>
                  <a:srgbClr val="FFFFFF"/>
                </a:solidFill>
                <a:latin typeface="Anaphora Bold"/>
              </a:rPr>
              <a:t>Райнер</a:t>
            </a:r>
            <a:r>
              <a:rPr lang="en-US" sz="3300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Anaphora Bold"/>
              </a:rPr>
              <a:t>Ведде</a:t>
            </a:r>
            <a:r>
              <a:rPr lang="en-US" sz="33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300" dirty="0" err="1">
                <a:solidFill>
                  <a:srgbClr val="FFFFFF"/>
                </a:solidFill>
                <a:latin typeface="Anaphora"/>
              </a:rPr>
              <a:t>проф</a:t>
            </a:r>
            <a:r>
              <a:rPr lang="en-US" sz="3300" dirty="0">
                <a:solidFill>
                  <a:srgbClr val="FFFFFF"/>
                </a:solidFill>
                <a:latin typeface="Anaphora"/>
              </a:rPr>
              <a:t>. д-р. </a:t>
            </a:r>
            <a:r>
              <a:rPr lang="en-US" sz="3300" dirty="0" err="1">
                <a:solidFill>
                  <a:srgbClr val="FFFFFF"/>
                </a:solidFill>
                <a:latin typeface="Anaphora"/>
              </a:rPr>
              <a:t>Університет</a:t>
            </a:r>
            <a:r>
              <a:rPr lang="en-US" sz="33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Anaphora"/>
              </a:rPr>
              <a:t>прикладних</a:t>
            </a:r>
            <a:r>
              <a:rPr lang="en-US" sz="33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Anaphora"/>
              </a:rPr>
              <a:t>наук</a:t>
            </a:r>
            <a:r>
              <a:rPr lang="en-US" sz="33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Anaphora"/>
              </a:rPr>
              <a:t>РейнМайн</a:t>
            </a:r>
            <a:r>
              <a:rPr lang="en-US" sz="3300" dirty="0">
                <a:solidFill>
                  <a:srgbClr val="FFFFFF"/>
                </a:solidFill>
                <a:latin typeface="Anaphora"/>
              </a:rPr>
              <a:t>)</a:t>
            </a:r>
            <a:endParaRPr lang="ru-RU" sz="3300" dirty="0">
              <a:solidFill>
                <a:srgbClr val="FFFFFF"/>
              </a:solidFill>
              <a:latin typeface="Anaphora"/>
            </a:endParaRPr>
          </a:p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 dirty="0">
                <a:solidFill>
                  <a:srgbClr val="FFFFFF"/>
                </a:solidFill>
                <a:latin typeface="Anaphora"/>
              </a:rPr>
              <a:t>(</a:t>
            </a:r>
            <a:r>
              <a:rPr lang="en-US" sz="3300" dirty="0" err="1">
                <a:solidFill>
                  <a:srgbClr val="FFFFFF"/>
                </a:solidFill>
                <a:latin typeface="Anaphora"/>
              </a:rPr>
              <a:t>Німеччина</a:t>
            </a:r>
            <a:r>
              <a:rPr lang="en-US" sz="3300" dirty="0">
                <a:solidFill>
                  <a:srgbClr val="FFFFFF"/>
                </a:solidFill>
                <a:latin typeface="Anaphora"/>
              </a:rPr>
              <a:t>)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endParaRPr lang="en-US" sz="3300" dirty="0">
              <a:solidFill>
                <a:srgbClr val="FFFFFF"/>
              </a:solidFill>
              <a:latin typeface="Anaphor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33570" y="3359191"/>
            <a:ext cx="14023385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-418024" y="-57150"/>
            <a:ext cx="4874287" cy="750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Anaphora Bold"/>
              </a:rPr>
              <a:t>НАУКОВІ ДОПОВІДІ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802232"/>
            <a:ext cx="18288000" cy="9484768"/>
          </a:xfrm>
          <a:prstGeom prst="rect">
            <a:avLst/>
          </a:prstGeom>
          <a:solidFill>
            <a:srgbClr val="113C61"/>
          </a:solidFill>
        </p:spPr>
      </p:sp>
      <p:sp>
        <p:nvSpPr>
          <p:cNvPr id="5" name="TextBox 5"/>
          <p:cNvSpPr txBox="1"/>
          <p:nvPr/>
        </p:nvSpPr>
        <p:spPr>
          <a:xfrm>
            <a:off x="1535785" y="2373422"/>
            <a:ext cx="15216429" cy="4812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КОНФЛІКТ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ІНТЕРЕСІВ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У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НІМЕЦЬКОМУ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АДВОКАТСКОМУ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ПРАВІ</a:t>
            </a:r>
            <a:endParaRPr lang="en-US" sz="36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4760"/>
              </a:lnSpc>
              <a:spcBef>
                <a:spcPct val="0"/>
              </a:spcBef>
            </a:pPr>
            <a:endParaRPr lang="en-US" sz="36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dirty="0">
                <a:solidFill>
                  <a:srgbClr val="FFFFFF"/>
                </a:solidFill>
                <a:latin typeface="Anaphora Bold"/>
              </a:rPr>
              <a:t>Dr. Christian </a:t>
            </a:r>
            <a:r>
              <a:rPr lang="en-US" sz="3599" dirty="0" err="1">
                <a:solidFill>
                  <a:srgbClr val="FFFFFF"/>
                </a:solidFill>
                <a:latin typeface="Anaphora Bold"/>
              </a:rPr>
              <a:t>Deckenbrock</a:t>
            </a:r>
            <a:endParaRPr lang="en-US" sz="35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Anaphora"/>
              </a:rPr>
              <a:t>Institut</a:t>
            </a:r>
            <a:r>
              <a:rPr lang="en-US" sz="33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Anaphora"/>
              </a:rPr>
              <a:t>für</a:t>
            </a:r>
            <a:r>
              <a:rPr lang="en-US" sz="33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Anaphora"/>
              </a:rPr>
              <a:t>Anwaltsrecht</a:t>
            </a:r>
            <a:r>
              <a:rPr lang="en-US" sz="3300" dirty="0">
                <a:solidFill>
                  <a:srgbClr val="FFFFFF"/>
                </a:solidFill>
                <a:latin typeface="Anaphora"/>
              </a:rPr>
              <a:t> an der </a:t>
            </a:r>
            <a:r>
              <a:rPr lang="en-US" sz="3300" dirty="0" err="1">
                <a:solidFill>
                  <a:srgbClr val="FFFFFF"/>
                </a:solidFill>
                <a:latin typeface="Anaphora"/>
              </a:rPr>
              <a:t>Universität</a:t>
            </a:r>
            <a:r>
              <a:rPr lang="en-US" sz="33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Anaphora"/>
              </a:rPr>
              <a:t>zu</a:t>
            </a:r>
            <a:r>
              <a:rPr lang="en-US" sz="3300" dirty="0">
                <a:solidFill>
                  <a:srgbClr val="FFFFFF"/>
                </a:solidFill>
                <a:latin typeface="Anaphora"/>
              </a:rPr>
              <a:t> Köln: </a:t>
            </a:r>
            <a:r>
              <a:rPr lang="en-US" sz="3300" dirty="0" err="1">
                <a:solidFill>
                  <a:srgbClr val="FFFFFF"/>
                </a:solidFill>
                <a:latin typeface="Anaphora"/>
              </a:rPr>
              <a:t>Interessenkonflikte</a:t>
            </a:r>
            <a:r>
              <a:rPr lang="en-US" sz="33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Anaphora"/>
              </a:rPr>
              <a:t>im</a:t>
            </a:r>
            <a:r>
              <a:rPr lang="en-US" sz="33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Anaphora"/>
              </a:rPr>
              <a:t>deutschen</a:t>
            </a:r>
            <a:r>
              <a:rPr lang="en-US" sz="33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Anaphora"/>
              </a:rPr>
              <a:t>Anwaltsrecht</a:t>
            </a:r>
            <a:endParaRPr lang="en-US" sz="3300" dirty="0">
              <a:solidFill>
                <a:srgbClr val="FFFFFF"/>
              </a:solidFill>
              <a:latin typeface="Anaphora"/>
            </a:endParaRPr>
          </a:p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 dirty="0">
                <a:solidFill>
                  <a:srgbClr val="FFFFFF"/>
                </a:solidFill>
                <a:latin typeface="Anaphora"/>
              </a:rPr>
              <a:t> (</a:t>
            </a:r>
            <a:r>
              <a:rPr lang="en-US" sz="3300" dirty="0" err="1">
                <a:solidFill>
                  <a:srgbClr val="FFFFFF"/>
                </a:solidFill>
                <a:latin typeface="Anaphora Bold"/>
              </a:rPr>
              <a:t>Крістіан</a:t>
            </a:r>
            <a:r>
              <a:rPr lang="en-US" sz="3300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Anaphora Bold"/>
              </a:rPr>
              <a:t>Декенброк</a:t>
            </a:r>
            <a:r>
              <a:rPr lang="en-US" sz="3300" dirty="0">
                <a:solidFill>
                  <a:srgbClr val="FFFFFF"/>
                </a:solidFill>
                <a:latin typeface="Anaphora"/>
              </a:rPr>
              <a:t>, д-р., </a:t>
            </a:r>
            <a:r>
              <a:rPr lang="en-US" sz="3300" dirty="0" err="1">
                <a:solidFill>
                  <a:srgbClr val="FFFFFF"/>
                </a:solidFill>
                <a:latin typeface="Anaphora"/>
              </a:rPr>
              <a:t>Інститут</a:t>
            </a:r>
            <a:r>
              <a:rPr lang="en-US" sz="33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Anaphora"/>
              </a:rPr>
              <a:t>прав</a:t>
            </a:r>
            <a:r>
              <a:rPr lang="en-US" sz="33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Anaphora"/>
              </a:rPr>
              <a:t>адвокатів</a:t>
            </a:r>
            <a:r>
              <a:rPr lang="en-US" sz="33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Anaphora"/>
              </a:rPr>
              <a:t>Кельнського</a:t>
            </a:r>
            <a:r>
              <a:rPr lang="en-US" sz="33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Anaphora"/>
              </a:rPr>
              <a:t>університету</a:t>
            </a:r>
            <a:r>
              <a:rPr lang="en-US" sz="3300" dirty="0">
                <a:solidFill>
                  <a:srgbClr val="FFFFFF"/>
                </a:solidFill>
                <a:latin typeface="Anaphora"/>
              </a:rPr>
              <a:t>). (</a:t>
            </a:r>
            <a:r>
              <a:rPr lang="en-US" sz="3300" dirty="0" err="1">
                <a:solidFill>
                  <a:srgbClr val="FFFFFF"/>
                </a:solidFill>
                <a:latin typeface="Anaphora"/>
              </a:rPr>
              <a:t>Німеччина</a:t>
            </a:r>
            <a:r>
              <a:rPr lang="en-US" sz="33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300" dirty="0" err="1">
                <a:solidFill>
                  <a:srgbClr val="FFFFFF"/>
                </a:solidFill>
                <a:latin typeface="Anaphora"/>
              </a:rPr>
              <a:t>Кельн</a:t>
            </a:r>
            <a:r>
              <a:rPr lang="en-US" sz="3300" dirty="0">
                <a:solidFill>
                  <a:srgbClr val="FFFFFF"/>
                </a:solidFill>
                <a:latin typeface="Anaphora"/>
              </a:rPr>
              <a:t>)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endParaRPr lang="en-US" sz="3300" dirty="0">
              <a:solidFill>
                <a:srgbClr val="FFFFFF"/>
              </a:solidFill>
              <a:latin typeface="Anaphor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693182"/>
            <a:ext cx="18288000" cy="9593818"/>
          </a:xfrm>
          <a:prstGeom prst="rect">
            <a:avLst/>
          </a:prstGeom>
          <a:solidFill>
            <a:srgbClr val="113C61"/>
          </a:solidFill>
        </p:spPr>
      </p:sp>
      <p:sp>
        <p:nvSpPr>
          <p:cNvPr id="3" name="TextBox 3"/>
          <p:cNvSpPr txBox="1"/>
          <p:nvPr/>
        </p:nvSpPr>
        <p:spPr>
          <a:xfrm>
            <a:off x="-327150" y="-166200"/>
            <a:ext cx="4874287" cy="750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Anaphora Bold"/>
              </a:rPr>
              <a:t>НАУКОВІ ДОПОВІДІ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44986" y="3055154"/>
            <a:ext cx="15798029" cy="4110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FFFF"/>
                </a:solidFill>
                <a:latin typeface="Anaphora Bold"/>
              </a:rPr>
              <a:t>РОЛЬ</a:t>
            </a:r>
            <a:r>
              <a:rPr lang="en-US" sz="3200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 Bold"/>
              </a:rPr>
              <a:t>АДВОКАТА</a:t>
            </a:r>
            <a:r>
              <a:rPr lang="en-US" sz="3200" dirty="0">
                <a:solidFill>
                  <a:srgbClr val="FFFFFF"/>
                </a:solidFill>
                <a:latin typeface="Anaphora Bold"/>
              </a:rPr>
              <a:t> В </a:t>
            </a:r>
            <a:r>
              <a:rPr lang="en-US" sz="3200" dirty="0" err="1">
                <a:solidFill>
                  <a:srgbClr val="FFFFFF"/>
                </a:solidFill>
                <a:latin typeface="Anaphora Bold"/>
              </a:rPr>
              <a:t>РЕАЛІЗАЦІЇ</a:t>
            </a:r>
            <a:r>
              <a:rPr lang="en-US" sz="3200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 Bold"/>
              </a:rPr>
              <a:t>ПРАВА</a:t>
            </a:r>
            <a:r>
              <a:rPr lang="en-US" sz="3200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 Bold"/>
              </a:rPr>
              <a:t>ОСОБИ</a:t>
            </a:r>
            <a:r>
              <a:rPr lang="en-US" sz="3200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 Bold"/>
              </a:rPr>
              <a:t>НА</a:t>
            </a:r>
            <a:r>
              <a:rPr lang="en-US" sz="3200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 Bold"/>
              </a:rPr>
              <a:t>ЗВЕРНЕННЯ</a:t>
            </a:r>
            <a:r>
              <a:rPr lang="en-US" sz="3200" dirty="0">
                <a:solidFill>
                  <a:srgbClr val="FFFFFF"/>
                </a:solidFill>
                <a:latin typeface="Anaphora Bold"/>
              </a:rPr>
              <a:t> З </a:t>
            </a:r>
            <a:r>
              <a:rPr lang="en-US" sz="3200" dirty="0" err="1">
                <a:solidFill>
                  <a:srgbClr val="FFFFFF"/>
                </a:solidFill>
                <a:latin typeface="Anaphora Bold"/>
              </a:rPr>
              <a:t>КОНСТИТУЦІЙНОЮ</a:t>
            </a:r>
            <a:r>
              <a:rPr lang="en-US" sz="3200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 Bold"/>
              </a:rPr>
              <a:t>СКАРГОЮ</a:t>
            </a:r>
            <a:r>
              <a:rPr lang="en-US" sz="3200" dirty="0">
                <a:solidFill>
                  <a:srgbClr val="FFFFFF"/>
                </a:solidFill>
                <a:latin typeface="Anaphora Bold"/>
              </a:rPr>
              <a:t>: </a:t>
            </a:r>
            <a:r>
              <a:rPr lang="en-US" sz="3200" dirty="0" err="1">
                <a:solidFill>
                  <a:srgbClr val="FFFFFF"/>
                </a:solidFill>
                <a:latin typeface="Anaphora Bold"/>
              </a:rPr>
              <a:t>ЄВРОПЕЙСЬКИЙ</a:t>
            </a:r>
            <a:r>
              <a:rPr lang="en-US" sz="3200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 Bold"/>
              </a:rPr>
              <a:t>ДОСВІД</a:t>
            </a:r>
            <a:endParaRPr lang="en-US" sz="3200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endParaRPr lang="en-US" sz="3200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dirty="0" err="1">
                <a:solidFill>
                  <a:srgbClr val="FFFFFF"/>
                </a:solidFill>
                <a:latin typeface="Anaphora Bold"/>
              </a:rPr>
              <a:t>Городовенко</a:t>
            </a:r>
            <a:r>
              <a:rPr lang="en-US" sz="35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Anaphora Bold"/>
              </a:rPr>
              <a:t>Віктор</a:t>
            </a:r>
            <a:r>
              <a:rPr lang="en-US" sz="35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Anaphora Bold"/>
              </a:rPr>
              <a:t>Валентинович</a:t>
            </a:r>
            <a:endParaRPr lang="en-US" sz="35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Anaphora"/>
              </a:rPr>
              <a:t>доктор</a:t>
            </a:r>
            <a:r>
              <a:rPr lang="en-US" sz="3399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Anaphora"/>
              </a:rPr>
              <a:t>юридичних</a:t>
            </a:r>
            <a:r>
              <a:rPr lang="en-US" sz="3399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Anaphora"/>
              </a:rPr>
              <a:t>наук</a:t>
            </a:r>
            <a:r>
              <a:rPr lang="en-US" sz="3399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399" dirty="0" err="1">
                <a:solidFill>
                  <a:srgbClr val="FFFFFF"/>
                </a:solidFill>
                <a:latin typeface="Anaphora"/>
              </a:rPr>
              <a:t>професор</a:t>
            </a:r>
            <a:r>
              <a:rPr lang="en-US" sz="3399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399" dirty="0" err="1">
                <a:solidFill>
                  <a:srgbClr val="FFFFFF"/>
                </a:solidFill>
                <a:latin typeface="Anaphora"/>
              </a:rPr>
              <a:t>суддя</a:t>
            </a:r>
            <a:r>
              <a:rPr lang="en-US" sz="3399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Anaphora"/>
              </a:rPr>
              <a:t>Конституційного</a:t>
            </a:r>
            <a:r>
              <a:rPr lang="en-US" sz="3399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Anaphora"/>
              </a:rPr>
              <a:t>Суду</a:t>
            </a:r>
            <a:r>
              <a:rPr lang="en-US" sz="3399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Anaphora"/>
              </a:rPr>
              <a:t>України</a:t>
            </a:r>
            <a:r>
              <a:rPr lang="en-US" sz="3399" dirty="0">
                <a:solidFill>
                  <a:srgbClr val="FFFFFF"/>
                </a:solidFill>
                <a:latin typeface="Anaphora"/>
              </a:rPr>
              <a:t> </a:t>
            </a:r>
            <a:endParaRPr lang="ru-RU" sz="3399" dirty="0">
              <a:solidFill>
                <a:srgbClr val="FFFFFF"/>
              </a:solidFill>
              <a:latin typeface="Anaphora"/>
            </a:endParaR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FFFFFF"/>
                </a:solidFill>
                <a:latin typeface="Anaphora"/>
              </a:rPr>
              <a:t>(м. </a:t>
            </a:r>
            <a:r>
              <a:rPr lang="en-US" sz="3399" dirty="0" err="1">
                <a:solidFill>
                  <a:srgbClr val="FFFFFF"/>
                </a:solidFill>
                <a:latin typeface="Anaphora"/>
              </a:rPr>
              <a:t>Київ</a:t>
            </a:r>
            <a:r>
              <a:rPr lang="en-US" sz="3399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399" dirty="0" err="1">
                <a:solidFill>
                  <a:srgbClr val="FFFFFF"/>
                </a:solidFill>
                <a:latin typeface="Anaphora"/>
              </a:rPr>
              <a:t>Україна</a:t>
            </a:r>
            <a:r>
              <a:rPr lang="en-US" sz="3399" dirty="0">
                <a:solidFill>
                  <a:srgbClr val="FFFFFF"/>
                </a:solidFill>
                <a:latin typeface="Anaphora"/>
              </a:rPr>
              <a:t>)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endParaRPr lang="en-US" sz="3399" dirty="0">
              <a:solidFill>
                <a:srgbClr val="FFFFFF"/>
              </a:solidFill>
              <a:latin typeface="Anaphor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443473" y="-57150"/>
            <a:ext cx="4874287" cy="750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Anaphora Bold"/>
              </a:rPr>
              <a:t>НАУКОВІ ДОПОВІДІ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693182"/>
            <a:ext cx="18288000" cy="9593818"/>
          </a:xfrm>
          <a:prstGeom prst="rect">
            <a:avLst/>
          </a:prstGeom>
          <a:solidFill>
            <a:srgbClr val="113C61"/>
          </a:solidFill>
        </p:spPr>
      </p:sp>
      <p:sp>
        <p:nvSpPr>
          <p:cNvPr id="4" name="TextBox 4"/>
          <p:cNvSpPr txBox="1"/>
          <p:nvPr/>
        </p:nvSpPr>
        <p:spPr>
          <a:xfrm>
            <a:off x="1350399" y="3608844"/>
            <a:ext cx="15587202" cy="3616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АДВОКАТСЬКА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ТАЄМНИЦЯ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У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НІМЕЧЧИНІ</a:t>
            </a:r>
            <a:endParaRPr lang="en-US" sz="36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endParaRPr lang="en-US" sz="36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dirty="0">
                <a:solidFill>
                  <a:srgbClr val="FFFFFF"/>
                </a:solidFill>
                <a:latin typeface="Anaphora Bold"/>
              </a:rPr>
              <a:t>Dr. Werner Müller,</a:t>
            </a:r>
            <a:r>
              <a:rPr lang="en-US" sz="3599" dirty="0">
                <a:solidFill>
                  <a:srgbClr val="FFFFFF"/>
                </a:solidFill>
                <a:latin typeface="Anaphora"/>
              </a:rPr>
              <a:t> 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FFFF"/>
                </a:solidFill>
                <a:latin typeface="Anaphora"/>
              </a:rPr>
              <a:t>Rechtsanwalt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Baker McKenzie Frankfurt: Das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Anwaltsgeheimnis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in Deutschland (</a:t>
            </a:r>
            <a:r>
              <a:rPr lang="en-US" sz="3200" dirty="0" err="1">
                <a:solidFill>
                  <a:srgbClr val="FFFFFF"/>
                </a:solidFill>
                <a:latin typeface="Anaphora Bold"/>
              </a:rPr>
              <a:t>Вернер</a:t>
            </a:r>
            <a:r>
              <a:rPr lang="en-US" sz="3200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 Bold"/>
              </a:rPr>
              <a:t>Мюллер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д-р.,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адвокат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Baker McKenzie</a:t>
            </a:r>
            <a:r>
              <a:rPr lang="ru-RU" sz="3200" dirty="0">
                <a:solidFill>
                  <a:srgbClr val="FFFFFF"/>
                </a:solidFill>
                <a:latin typeface="Anaphora"/>
              </a:rPr>
              <a:t>)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Anaphora"/>
              </a:rPr>
              <a:t>(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Німеччина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Франкфурт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15362" y="876301"/>
            <a:ext cx="17672637" cy="87277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TextBox 3"/>
          <p:cNvSpPr txBox="1"/>
          <p:nvPr/>
        </p:nvSpPr>
        <p:spPr>
          <a:xfrm>
            <a:off x="-469173" y="-57150"/>
            <a:ext cx="4874287" cy="750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Anaphora Bold"/>
              </a:rPr>
              <a:t>НАУКОВІ ДОПОВІДІ</a:t>
            </a:r>
          </a:p>
        </p:txBody>
      </p:sp>
      <p:sp>
        <p:nvSpPr>
          <p:cNvPr id="4" name="AutoShape 4"/>
          <p:cNvSpPr/>
          <p:nvPr/>
        </p:nvSpPr>
        <p:spPr>
          <a:xfrm>
            <a:off x="1" y="672803"/>
            <a:ext cx="18287999" cy="9593818"/>
          </a:xfrm>
          <a:prstGeom prst="rect">
            <a:avLst/>
          </a:prstGeom>
          <a:solidFill>
            <a:srgbClr val="113C61"/>
          </a:solidFill>
        </p:spPr>
      </p:sp>
      <p:sp>
        <p:nvSpPr>
          <p:cNvPr id="5" name="TextBox 5"/>
          <p:cNvSpPr txBox="1"/>
          <p:nvPr/>
        </p:nvSpPr>
        <p:spPr>
          <a:xfrm>
            <a:off x="1105037" y="3573348"/>
            <a:ext cx="16077927" cy="3680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ГОНОРАР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ЗА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УСПІХУ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АДВОКАТІВ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У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НІМЕЧЧИНІ</a:t>
            </a:r>
            <a:endParaRPr lang="en-US" sz="36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5039"/>
              </a:lnSpc>
              <a:spcBef>
                <a:spcPct val="0"/>
              </a:spcBef>
            </a:pPr>
            <a:endParaRPr lang="en-US" sz="36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dirty="0">
                <a:solidFill>
                  <a:srgbClr val="FFFFFF"/>
                </a:solidFill>
                <a:latin typeface="Anaphora Bold"/>
              </a:rPr>
              <a:t>Prof. Dr. Michael </a:t>
            </a:r>
            <a:r>
              <a:rPr lang="en-US" sz="3599" dirty="0" err="1">
                <a:solidFill>
                  <a:srgbClr val="FFFFFF"/>
                </a:solidFill>
                <a:latin typeface="Anaphora Bold"/>
              </a:rPr>
              <a:t>Hakenberg</a:t>
            </a:r>
            <a:endParaRPr lang="en-US" sz="35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Hochschule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Trier: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Erfolgshonorare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für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Rechtsanwälte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in Deutschland (</a:t>
            </a:r>
            <a:r>
              <a:rPr lang="en-US" sz="3200" dirty="0" err="1">
                <a:solidFill>
                  <a:srgbClr val="FFFFFF"/>
                </a:solidFill>
                <a:latin typeface="Anaphora Bold"/>
              </a:rPr>
              <a:t>Майкл</a:t>
            </a:r>
            <a:r>
              <a:rPr lang="en-US" sz="3200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 Bold"/>
              </a:rPr>
              <a:t>Хакенберг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проф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. д-р.,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Тріерський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університет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прикладних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наук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endParaRPr lang="ru-RU" sz="3200" dirty="0">
              <a:solidFill>
                <a:srgbClr val="FFFFFF"/>
              </a:solidFill>
              <a:latin typeface="Anaphora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Anaphora"/>
              </a:rPr>
              <a:t>(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Німеччина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Тріер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360123" y="-57150"/>
            <a:ext cx="4874287" cy="750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Anaphora Bold"/>
              </a:rPr>
              <a:t>НАУКОВІ ДОПОВІДІ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688090"/>
            <a:ext cx="18288000" cy="9598910"/>
          </a:xfrm>
          <a:prstGeom prst="rect">
            <a:avLst/>
          </a:prstGeom>
          <a:solidFill>
            <a:srgbClr val="113C61"/>
          </a:solidFill>
        </p:spPr>
      </p:sp>
      <p:sp>
        <p:nvSpPr>
          <p:cNvPr id="5" name="TextBox 5"/>
          <p:cNvSpPr txBox="1"/>
          <p:nvPr/>
        </p:nvSpPr>
        <p:spPr>
          <a:xfrm>
            <a:off x="1295874" y="3324359"/>
            <a:ext cx="15696252" cy="4142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ВІДПОВІДАЛЬНІСТЬ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АДВОКАТІВ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У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НІМЕЧЧИНІ</a:t>
            </a:r>
            <a:endParaRPr lang="en-US" sz="36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endParaRPr lang="en-US" sz="36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dirty="0" err="1">
                <a:solidFill>
                  <a:srgbClr val="FFFFFF"/>
                </a:solidFill>
                <a:latin typeface="Anaphora Bold"/>
              </a:rPr>
              <a:t>Valeriya</a:t>
            </a:r>
            <a:r>
              <a:rPr lang="en-US" sz="35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Anaphora Bold"/>
              </a:rPr>
              <a:t>Wollesen</a:t>
            </a:r>
            <a:endParaRPr lang="en-US" sz="35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Rechtsanwältin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Hamburg: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Haftung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der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Rechtsanwälte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in Deutschland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Anaphora"/>
              </a:rPr>
              <a:t> (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Валерія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Воллесен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адвокат</a:t>
            </a:r>
            <a:r>
              <a:rPr lang="ru-RU" sz="3200" dirty="0">
                <a:solidFill>
                  <a:srgbClr val="FFFFFF"/>
                </a:solidFill>
                <a:latin typeface="Anaphora"/>
              </a:rPr>
              <a:t>)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endParaRPr lang="ru-RU" sz="3200" dirty="0">
              <a:solidFill>
                <a:srgbClr val="FFFFFF"/>
              </a:solidFill>
              <a:latin typeface="Anaphora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Anaphora"/>
              </a:rPr>
              <a:t>(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Німеччина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Гамбург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)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endParaRPr lang="en-US" sz="3200" dirty="0">
              <a:solidFill>
                <a:srgbClr val="FFFFFF"/>
              </a:solidFill>
              <a:latin typeface="Anaphor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410634" y="-57150"/>
            <a:ext cx="4874287" cy="750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Anaphora Bold"/>
              </a:rPr>
              <a:t>НАУКОВІ ДОПОВІДІ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815316"/>
            <a:ext cx="18288000" cy="9471684"/>
          </a:xfrm>
          <a:prstGeom prst="rect">
            <a:avLst/>
          </a:prstGeom>
          <a:solidFill>
            <a:srgbClr val="113C61"/>
          </a:solidFill>
        </p:spPr>
      </p:sp>
      <p:sp>
        <p:nvSpPr>
          <p:cNvPr id="4" name="TextBox 4"/>
          <p:cNvSpPr txBox="1"/>
          <p:nvPr/>
        </p:nvSpPr>
        <p:spPr>
          <a:xfrm>
            <a:off x="2026510" y="3644339"/>
            <a:ext cx="14234981" cy="4232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НЕЗАЛЕЖНІСТЬ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ЮРИСДИКЦІЇ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АДВОКАТІВ</a:t>
            </a:r>
            <a:endParaRPr lang="en-US" sz="36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5179"/>
              </a:lnSpc>
              <a:spcBef>
                <a:spcPct val="0"/>
              </a:spcBef>
            </a:pPr>
            <a:endParaRPr lang="en-US" sz="36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4099" dirty="0">
                <a:solidFill>
                  <a:srgbClr val="FFFFFF"/>
                </a:solidFill>
                <a:latin typeface="Anaphora Bold"/>
              </a:rPr>
              <a:t>Arne Engels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FFFF"/>
                </a:solidFill>
                <a:latin typeface="Anaphora"/>
              </a:rPr>
              <a:t>Unabhängigkeit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der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eigenständigen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Gerichtsbarkeit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der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Anwälte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Counsel в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GORG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Partnerschaft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von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Rechtsanwalten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mbB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(</a:t>
            </a:r>
            <a:r>
              <a:rPr lang="en-US" sz="3200" dirty="0" err="1">
                <a:solidFill>
                  <a:srgbClr val="FFFFFF"/>
                </a:solidFill>
                <a:latin typeface="Anaphora Bold"/>
              </a:rPr>
              <a:t>Арне</a:t>
            </a:r>
            <a:r>
              <a:rPr lang="en-US" sz="3200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 Bold"/>
              </a:rPr>
              <a:t>Энгельс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адвокат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GORG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Partnership of Lawyers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mbB</a:t>
            </a:r>
            <a:endParaRPr lang="ru-RU" sz="3200" dirty="0">
              <a:solidFill>
                <a:srgbClr val="FFFFFF"/>
              </a:solidFill>
              <a:latin typeface="Anaphora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Anaphora"/>
              </a:rPr>
              <a:t>(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Німеччина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Кельн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396473" y="-202550"/>
            <a:ext cx="4874287" cy="750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Anaphora Bold"/>
              </a:rPr>
              <a:t>НАУКОВІ ДОПОВІДІ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688091"/>
            <a:ext cx="18288000" cy="9598910"/>
          </a:xfrm>
          <a:prstGeom prst="rect">
            <a:avLst/>
          </a:prstGeom>
          <a:solidFill>
            <a:srgbClr val="113C61"/>
          </a:solidFill>
        </p:spPr>
      </p:sp>
      <p:sp>
        <p:nvSpPr>
          <p:cNvPr id="5" name="TextBox 5"/>
          <p:cNvSpPr txBox="1"/>
          <p:nvPr/>
        </p:nvSpPr>
        <p:spPr>
          <a:xfrm>
            <a:off x="808786" y="2755389"/>
            <a:ext cx="16670427" cy="4700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АДВОКАТСЬКЕ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ПРАВО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В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ШВЕЙЦАРІЇ</a:t>
            </a:r>
            <a:endParaRPr lang="en-US" sz="36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endParaRPr lang="en-US" sz="36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dirty="0">
                <a:solidFill>
                  <a:srgbClr val="FFFFFF"/>
                </a:solidFill>
                <a:latin typeface="Anaphora Bold"/>
              </a:rPr>
              <a:t>Dr. Daniel Wyss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FFFF"/>
                </a:solidFill>
                <a:latin typeface="Anaphora"/>
              </a:rPr>
              <a:t>Zürcher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Hochschule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für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Angewandte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Wissenschaft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Rechtsanwalt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: </a:t>
            </a:r>
            <a:endParaRPr lang="ru-RU" sz="3200" dirty="0">
              <a:solidFill>
                <a:srgbClr val="FFFFFF"/>
              </a:solidFill>
              <a:latin typeface="Anaphora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FFFF"/>
                </a:solidFill>
                <a:latin typeface="Anaphora"/>
              </a:rPr>
              <a:t>Anwaltsrecht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in der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Schweiz</a:t>
            </a:r>
            <a:endParaRPr lang="en-US" sz="3200" dirty="0">
              <a:solidFill>
                <a:srgbClr val="FFFFFF"/>
              </a:solidFill>
              <a:latin typeface="Anaphora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Anaphora"/>
              </a:rPr>
              <a:t> (</a:t>
            </a:r>
            <a:r>
              <a:rPr lang="en-US" sz="3200" dirty="0" err="1">
                <a:solidFill>
                  <a:srgbClr val="FFFFFF"/>
                </a:solidFill>
                <a:latin typeface="Anaphora Bold"/>
              </a:rPr>
              <a:t>Даніель</a:t>
            </a:r>
            <a:r>
              <a:rPr lang="en-US" sz="3200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 Bold"/>
              </a:rPr>
              <a:t>Віс</a:t>
            </a:r>
            <a:r>
              <a:rPr lang="en-US" sz="3200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- д-р.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Цюріхський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університет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прикладних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наук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адвокат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) </a:t>
            </a:r>
            <a:endParaRPr lang="ru-RU" sz="3200" dirty="0">
              <a:solidFill>
                <a:srgbClr val="FFFFFF"/>
              </a:solidFill>
              <a:latin typeface="Anaphora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Anaphora"/>
              </a:rPr>
              <a:t>(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Швейцарія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Цюріх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)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endParaRPr lang="en-US" sz="3200" dirty="0">
              <a:solidFill>
                <a:srgbClr val="FFFFFF"/>
              </a:solidFill>
              <a:latin typeface="Anaphor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360123" y="-209823"/>
            <a:ext cx="4874287" cy="750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Anaphora Bold"/>
              </a:rPr>
              <a:t>НАУКОВІ ДОПОВІДІ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688090"/>
            <a:ext cx="18288000" cy="9598910"/>
          </a:xfrm>
          <a:prstGeom prst="rect">
            <a:avLst/>
          </a:prstGeom>
          <a:solidFill>
            <a:srgbClr val="113C61"/>
          </a:solidFill>
        </p:spPr>
      </p:sp>
      <p:sp>
        <p:nvSpPr>
          <p:cNvPr id="5" name="TextBox 5"/>
          <p:cNvSpPr txBox="1"/>
          <p:nvPr/>
        </p:nvSpPr>
        <p:spPr>
          <a:xfrm>
            <a:off x="1028700" y="3305556"/>
            <a:ext cx="16020025" cy="3616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АДВОКАТСКОЕ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ПРАВО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В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АВСТРІЇ</a:t>
            </a:r>
            <a:endParaRPr lang="en-US" sz="36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endParaRPr lang="en-US" sz="36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dirty="0">
                <a:solidFill>
                  <a:srgbClr val="FFFFFF"/>
                </a:solidFill>
                <a:latin typeface="Anaphora"/>
              </a:rPr>
              <a:t>Prof. </a:t>
            </a:r>
            <a:r>
              <a:rPr lang="en-US" sz="3599" dirty="0" err="1">
                <a:solidFill>
                  <a:srgbClr val="FFFFFF"/>
                </a:solidFill>
                <a:latin typeface="Anaphora"/>
              </a:rPr>
              <a:t>DDr</a:t>
            </a:r>
            <a:r>
              <a:rPr lang="en-US" sz="3599" dirty="0">
                <a:solidFill>
                  <a:srgbClr val="FFFFFF"/>
                </a:solidFill>
                <a:latin typeface="Anaphora"/>
              </a:rPr>
              <a:t>.</a:t>
            </a:r>
            <a:r>
              <a:rPr lang="en-US" sz="3599" dirty="0">
                <a:solidFill>
                  <a:srgbClr val="FFFFFF"/>
                </a:solidFill>
                <a:latin typeface="Anaphora Bold"/>
              </a:rPr>
              <a:t> Alexander </a:t>
            </a:r>
            <a:r>
              <a:rPr lang="en-US" sz="3599" dirty="0" err="1">
                <a:solidFill>
                  <a:srgbClr val="FFFFFF"/>
                </a:solidFill>
                <a:latin typeface="Anaphora Bold"/>
              </a:rPr>
              <a:t>Petsche</a:t>
            </a:r>
            <a:endParaRPr lang="en-US" sz="35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Baker McKenzie Wien,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Anwaltsrecht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in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Österreich</a:t>
            </a:r>
            <a:endParaRPr lang="en-US" sz="3200" dirty="0">
              <a:solidFill>
                <a:srgbClr val="FFFFFF"/>
              </a:solidFill>
              <a:latin typeface="Anaphora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Anaphora"/>
              </a:rPr>
              <a:t> (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Проф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., д-р. </a:t>
            </a:r>
            <a:r>
              <a:rPr lang="en-US" sz="3200" dirty="0" err="1">
                <a:solidFill>
                  <a:srgbClr val="FFFFFF"/>
                </a:solidFill>
                <a:latin typeface="Anaphora Bold"/>
              </a:rPr>
              <a:t>Олександр</a:t>
            </a:r>
            <a:r>
              <a:rPr lang="en-US" sz="3200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 Bold"/>
              </a:rPr>
              <a:t>Петше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Baker McKenzie Vienna</a:t>
            </a:r>
            <a:r>
              <a:rPr lang="ru-RU" sz="3200" dirty="0">
                <a:solidFill>
                  <a:srgbClr val="FFFFFF"/>
                </a:solidFill>
                <a:latin typeface="Anaphora"/>
              </a:rPr>
              <a:t>)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Anaphora"/>
              </a:rPr>
              <a:t>(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Австрія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Вена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15363" y="85165"/>
            <a:ext cx="3471862" cy="554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dirty="0">
                <a:solidFill>
                  <a:srgbClr val="000000"/>
                </a:solidFill>
                <a:latin typeface="Anaphora"/>
              </a:rPr>
              <a:t>Вітальні </a:t>
            </a:r>
            <a:r>
              <a:rPr lang="en-US" sz="3199" dirty="0" err="1">
                <a:solidFill>
                  <a:srgbClr val="000000"/>
                </a:solidFill>
                <a:latin typeface="Anaphora"/>
              </a:rPr>
              <a:t>промови</a:t>
            </a:r>
            <a:r>
              <a:rPr lang="en-US" sz="3199" dirty="0">
                <a:solidFill>
                  <a:srgbClr val="000000"/>
                </a:solidFill>
                <a:latin typeface="Anaphora"/>
              </a:rPr>
              <a:t>. </a:t>
            </a:r>
          </a:p>
        </p:txBody>
      </p:sp>
      <p:sp>
        <p:nvSpPr>
          <p:cNvPr id="4" name="AutoShape 4"/>
          <p:cNvSpPr/>
          <p:nvPr/>
        </p:nvSpPr>
        <p:spPr>
          <a:xfrm>
            <a:off x="34636" y="597835"/>
            <a:ext cx="18288000" cy="9604000"/>
          </a:xfrm>
          <a:prstGeom prst="rect">
            <a:avLst/>
          </a:prstGeom>
          <a:solidFill>
            <a:srgbClr val="113C61"/>
          </a:solid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D33E4-D8BF-4833-B17B-6B4001985C7B}"/>
              </a:ext>
            </a:extLst>
          </p:cNvPr>
          <p:cNvSpPr txBox="1"/>
          <p:nvPr/>
        </p:nvSpPr>
        <p:spPr>
          <a:xfrm>
            <a:off x="587654" y="3238500"/>
            <a:ext cx="17279474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200" dirty="0">
                <a:solidFill>
                  <a:schemeClr val="bg1"/>
                </a:solidFill>
                <a:latin typeface="Anaphora Bold"/>
              </a:rPr>
              <a:t>Лученко </a:t>
            </a:r>
            <a:r>
              <a:rPr lang="ru-RU" sz="4200" dirty="0" err="1">
                <a:solidFill>
                  <a:schemeClr val="bg1"/>
                </a:solidFill>
                <a:latin typeface="Anaphora Bold"/>
              </a:rPr>
              <a:t>Дмитро</a:t>
            </a:r>
            <a:r>
              <a:rPr lang="ru-RU" sz="4200" dirty="0">
                <a:solidFill>
                  <a:schemeClr val="bg1"/>
                </a:solidFill>
                <a:latin typeface="Anaphora Bold"/>
              </a:rPr>
              <a:t> Валентинович</a:t>
            </a:r>
          </a:p>
          <a:p>
            <a:pPr algn="ctr"/>
            <a:endParaRPr lang="ru-RU" sz="4200" dirty="0">
              <a:solidFill>
                <a:schemeClr val="bg1"/>
              </a:solidFill>
              <a:latin typeface="Anaphora Bold"/>
            </a:endParaRPr>
          </a:p>
          <a:p>
            <a:pPr algn="ctr"/>
            <a:r>
              <a:rPr lang="ru-RU" sz="4200" dirty="0">
                <a:solidFill>
                  <a:schemeClr val="bg1"/>
                </a:solidFill>
                <a:latin typeface="Anaphora Bold"/>
              </a:rPr>
              <a:t>проректор з </a:t>
            </a:r>
            <a:r>
              <a:rPr lang="ru-RU" sz="4200" dirty="0" err="1">
                <a:solidFill>
                  <a:schemeClr val="bg1"/>
                </a:solidFill>
                <a:latin typeface="Anaphora Bold"/>
              </a:rPr>
              <a:t>наукової</a:t>
            </a:r>
            <a:r>
              <a:rPr lang="ru-RU" sz="4200" dirty="0">
                <a:solidFill>
                  <a:schemeClr val="bg1"/>
                </a:solidFill>
                <a:latin typeface="Anaphora Bold"/>
              </a:rPr>
              <a:t> </a:t>
            </a:r>
            <a:r>
              <a:rPr lang="ru-RU" sz="4200" dirty="0" err="1">
                <a:solidFill>
                  <a:schemeClr val="bg1"/>
                </a:solidFill>
                <a:latin typeface="Anaphora Bold"/>
              </a:rPr>
              <a:t>роботи</a:t>
            </a:r>
            <a:r>
              <a:rPr lang="ru-RU" sz="4200" dirty="0">
                <a:solidFill>
                  <a:schemeClr val="bg1"/>
                </a:solidFill>
                <a:latin typeface="Anaphora Bold"/>
              </a:rPr>
              <a:t>, доктор</a:t>
            </a:r>
          </a:p>
          <a:p>
            <a:pPr algn="ctr"/>
            <a:r>
              <a:rPr lang="ru-RU" sz="4200" dirty="0" err="1">
                <a:solidFill>
                  <a:schemeClr val="bg1"/>
                </a:solidFill>
                <a:latin typeface="Anaphora Bold"/>
              </a:rPr>
              <a:t>юридичних</a:t>
            </a:r>
            <a:r>
              <a:rPr lang="ru-RU" sz="4200" dirty="0">
                <a:solidFill>
                  <a:schemeClr val="bg1"/>
                </a:solidFill>
                <a:latin typeface="Anaphora Bold"/>
              </a:rPr>
              <a:t> наук, </a:t>
            </a:r>
            <a:r>
              <a:rPr lang="ru-RU" sz="4200" dirty="0" err="1">
                <a:solidFill>
                  <a:schemeClr val="bg1"/>
                </a:solidFill>
                <a:latin typeface="Anaphora Bold"/>
              </a:rPr>
              <a:t>професор</a:t>
            </a:r>
            <a:r>
              <a:rPr lang="ru-RU" sz="4200" dirty="0">
                <a:solidFill>
                  <a:schemeClr val="bg1"/>
                </a:solidFill>
                <a:latin typeface="Anaphora Bold"/>
              </a:rPr>
              <a:t> </a:t>
            </a:r>
            <a:r>
              <a:rPr lang="ru-RU" sz="4200" dirty="0" err="1">
                <a:solidFill>
                  <a:schemeClr val="bg1"/>
                </a:solidFill>
                <a:latin typeface="Anaphora Bold"/>
              </a:rPr>
              <a:t>Національного</a:t>
            </a:r>
            <a:r>
              <a:rPr lang="ru-RU" sz="4200" dirty="0">
                <a:solidFill>
                  <a:schemeClr val="bg1"/>
                </a:solidFill>
                <a:latin typeface="Anaphora Bold"/>
              </a:rPr>
              <a:t> </a:t>
            </a:r>
            <a:r>
              <a:rPr lang="ru-RU" sz="4200" dirty="0" err="1">
                <a:solidFill>
                  <a:schemeClr val="bg1"/>
                </a:solidFill>
                <a:latin typeface="Anaphora Bold"/>
              </a:rPr>
              <a:t>юридичного</a:t>
            </a:r>
            <a:r>
              <a:rPr lang="ru-RU" sz="4200" dirty="0">
                <a:solidFill>
                  <a:schemeClr val="bg1"/>
                </a:solidFill>
                <a:latin typeface="Anaphora Bold"/>
              </a:rPr>
              <a:t> </a:t>
            </a:r>
            <a:r>
              <a:rPr lang="ru-RU" sz="4200" dirty="0" err="1">
                <a:solidFill>
                  <a:schemeClr val="bg1"/>
                </a:solidFill>
                <a:latin typeface="Anaphora Bold"/>
              </a:rPr>
              <a:t>університету</a:t>
            </a:r>
            <a:r>
              <a:rPr lang="ru-RU" sz="4200" dirty="0">
                <a:solidFill>
                  <a:schemeClr val="bg1"/>
                </a:solidFill>
                <a:latin typeface="Anaphora Bold"/>
              </a:rPr>
              <a:t> </a:t>
            </a:r>
            <a:r>
              <a:rPr lang="ru-RU" sz="4200" dirty="0" err="1">
                <a:solidFill>
                  <a:schemeClr val="bg1"/>
                </a:solidFill>
                <a:latin typeface="Anaphora Bold"/>
              </a:rPr>
              <a:t>імені</a:t>
            </a:r>
            <a:endParaRPr lang="ru-RU" sz="4200" dirty="0">
              <a:solidFill>
                <a:schemeClr val="bg1"/>
              </a:solidFill>
              <a:latin typeface="Anaphora Bold"/>
            </a:endParaRPr>
          </a:p>
          <a:p>
            <a:pPr algn="ctr"/>
            <a:r>
              <a:rPr lang="ru-RU" sz="4200" dirty="0">
                <a:solidFill>
                  <a:schemeClr val="bg1"/>
                </a:solidFill>
                <a:latin typeface="Anaphora Bold"/>
              </a:rPr>
              <a:t>Ярослава Мудрого (м. </a:t>
            </a:r>
            <a:r>
              <a:rPr lang="ru-RU" sz="4200" dirty="0" err="1">
                <a:solidFill>
                  <a:schemeClr val="bg1"/>
                </a:solidFill>
                <a:latin typeface="Anaphora Bold"/>
              </a:rPr>
              <a:t>Харків</a:t>
            </a:r>
            <a:r>
              <a:rPr lang="ru-RU" sz="4200" dirty="0">
                <a:solidFill>
                  <a:schemeClr val="bg1"/>
                </a:solidFill>
                <a:latin typeface="Anaphora Bold"/>
              </a:rPr>
              <a:t>, </a:t>
            </a:r>
            <a:r>
              <a:rPr lang="ru-RU" sz="4200" dirty="0" err="1">
                <a:solidFill>
                  <a:schemeClr val="bg1"/>
                </a:solidFill>
                <a:latin typeface="Anaphora Bold"/>
              </a:rPr>
              <a:t>Україна</a:t>
            </a:r>
            <a:r>
              <a:rPr lang="ru-RU" sz="4200" dirty="0">
                <a:solidFill>
                  <a:schemeClr val="bg1"/>
                </a:solidFill>
                <a:latin typeface="Anaphora Bold"/>
              </a:rPr>
              <a:t>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035345"/>
            <a:ext cx="13863723" cy="2098698"/>
          </a:xfrm>
          <a:prstGeom prst="rect">
            <a:avLst/>
          </a:prstGeom>
          <a:solidFill>
            <a:srgbClr val="113C61"/>
          </a:solidFill>
        </p:spPr>
      </p:sp>
      <p:sp>
        <p:nvSpPr>
          <p:cNvPr id="3" name="TextBox 3"/>
          <p:cNvSpPr txBox="1"/>
          <p:nvPr/>
        </p:nvSpPr>
        <p:spPr>
          <a:xfrm>
            <a:off x="908749" y="2605362"/>
            <a:ext cx="16350551" cy="7232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endParaRPr dirty="0"/>
          </a:p>
          <a:p>
            <a:pPr algn="just">
              <a:lnSpc>
                <a:spcPts val="3640"/>
              </a:lnSpc>
              <a:spcBef>
                <a:spcPct val="0"/>
              </a:spcBef>
            </a:pPr>
            <a:endParaRPr dirty="0"/>
          </a:p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uk-UA" sz="2600" dirty="0">
                <a:solidFill>
                  <a:srgbClr val="000000"/>
                </a:solidFill>
                <a:latin typeface="Anaphora Italics"/>
              </a:rPr>
              <a:t>Модератори роботи 2-го пленарного засідання:</a:t>
            </a:r>
          </a:p>
          <a:p>
            <a:pPr algn="just">
              <a:lnSpc>
                <a:spcPts val="3640"/>
              </a:lnSpc>
              <a:spcBef>
                <a:spcPct val="0"/>
              </a:spcBef>
            </a:pPr>
            <a:endParaRPr lang="uk-UA" sz="2600" dirty="0">
              <a:solidFill>
                <a:srgbClr val="000000"/>
              </a:solidFill>
              <a:latin typeface="Anaphora Italics"/>
            </a:endParaRPr>
          </a:p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uk-UA" sz="2600" b="1" dirty="0">
                <a:solidFill>
                  <a:srgbClr val="000000"/>
                </a:solidFill>
                <a:latin typeface="Anaphora Bold"/>
              </a:rPr>
              <a:t>Гайворонська Вікторія Валентинівна</a:t>
            </a:r>
            <a:r>
              <a:rPr lang="uk-UA" sz="2600" dirty="0">
                <a:solidFill>
                  <a:srgbClr val="000000"/>
                </a:solidFill>
                <a:latin typeface="Anaphora"/>
              </a:rPr>
              <a:t> – голова Ради адвокатів Харківської області, заступник директора Регіонального центру з надання </a:t>
            </a:r>
            <a:r>
              <a:rPr lang="uk-UA" sz="2600" dirty="0" err="1">
                <a:solidFill>
                  <a:srgbClr val="000000"/>
                </a:solidFill>
                <a:latin typeface="Anaphora"/>
              </a:rPr>
              <a:t>БВПД</a:t>
            </a:r>
            <a:r>
              <a:rPr lang="uk-UA" sz="2600" dirty="0">
                <a:solidFill>
                  <a:srgbClr val="000000"/>
                </a:solidFill>
                <a:latin typeface="Anaphora"/>
              </a:rPr>
              <a:t> у Луганській та Харківській областях.</a:t>
            </a:r>
          </a:p>
          <a:p>
            <a:pPr algn="just">
              <a:lnSpc>
                <a:spcPts val="3640"/>
              </a:lnSpc>
              <a:spcBef>
                <a:spcPct val="0"/>
              </a:spcBef>
            </a:pPr>
            <a:endParaRPr lang="uk-UA" sz="2600" dirty="0">
              <a:solidFill>
                <a:srgbClr val="000000"/>
              </a:solidFill>
              <a:latin typeface="Anaphora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uk-UA" sz="2600" b="1" dirty="0" err="1">
                <a:solidFill>
                  <a:srgbClr val="000000"/>
                </a:solidFill>
                <a:latin typeface="Anaphora Bold"/>
              </a:rPr>
              <a:t>Вільчик</a:t>
            </a:r>
            <a:r>
              <a:rPr lang="uk-UA" sz="2600" b="1" dirty="0">
                <a:solidFill>
                  <a:srgbClr val="000000"/>
                </a:solidFill>
                <a:latin typeface="Anaphora Bold"/>
              </a:rPr>
              <a:t> Тетяна Борисівна</a:t>
            </a:r>
            <a:r>
              <a:rPr lang="uk-UA" sz="2600" dirty="0">
                <a:solidFill>
                  <a:srgbClr val="000000"/>
                </a:solidFill>
                <a:latin typeface="Anaphora Bold"/>
              </a:rPr>
              <a:t>, доктор юридичних наук, професор, завідувачка кафедри адвокатури, Національний юридичний університет імені Ярослава Мудрого, член Науково-консультативної ради при </a:t>
            </a:r>
            <a:r>
              <a:rPr lang="uk-UA" sz="2600" dirty="0" err="1">
                <a:solidFill>
                  <a:srgbClr val="000000"/>
                </a:solidFill>
                <a:latin typeface="Anaphora Bold"/>
              </a:rPr>
              <a:t>НААУ</a:t>
            </a:r>
            <a:r>
              <a:rPr lang="uk-UA" sz="2600" dirty="0">
                <a:solidFill>
                  <a:srgbClr val="000000"/>
                </a:solidFill>
                <a:latin typeface="Anaphora Bold"/>
              </a:rPr>
              <a:t>, співголова комітету по взаємодії з навчально-науковими установами, судовими та правоохоронними органами при Раді адвокатів Харківської області, адвокат;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endParaRPr lang="uk-UA" sz="2600" dirty="0">
              <a:solidFill>
                <a:srgbClr val="000000"/>
              </a:solidFill>
              <a:latin typeface="Anaphora Bold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uk-UA" sz="2600" b="1" dirty="0">
                <a:solidFill>
                  <a:srgbClr val="000000"/>
                </a:solidFill>
                <a:latin typeface="Anaphora Bold"/>
              </a:rPr>
              <a:t>Фєдосєєв Володимир Васильович </a:t>
            </a:r>
            <a:r>
              <a:rPr lang="uk-UA" sz="2600" dirty="0">
                <a:solidFill>
                  <a:srgbClr val="000000"/>
                </a:solidFill>
                <a:latin typeface="Anaphora Bold"/>
              </a:rPr>
              <a:t>– голова комітету по взаємодії з навчально-науковими установами, судовими та правоохоронними органами при Раді адвокатів Харківської області, кандидат юридичних наук, адвокат.</a:t>
            </a:r>
            <a:endParaRPr lang="en-US" sz="2600" dirty="0">
              <a:solidFill>
                <a:srgbClr val="000000"/>
              </a:solidFill>
              <a:latin typeface="Anaphora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05756" y="1793881"/>
            <a:ext cx="9093209" cy="581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42"/>
              </a:lnSpc>
              <a:spcBef>
                <a:spcPct val="0"/>
              </a:spcBef>
            </a:pPr>
            <a:r>
              <a:rPr lang="en-US" sz="3316">
                <a:solidFill>
                  <a:srgbClr val="FFFFFF"/>
                </a:solidFill>
                <a:latin typeface="Anaphora Bold"/>
              </a:rPr>
              <a:t>ДРУГЕ ПЛЕНАРНЕ ЗАСІДАННЯ: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360123" y="-209823"/>
            <a:ext cx="4874287" cy="750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Anaphora Bold"/>
              </a:rPr>
              <a:t>НАУКОВІ ДОПОВІДІ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688090"/>
            <a:ext cx="18288000" cy="9598910"/>
          </a:xfrm>
          <a:prstGeom prst="rect">
            <a:avLst/>
          </a:prstGeom>
          <a:solidFill>
            <a:srgbClr val="113C61"/>
          </a:solidFill>
        </p:spPr>
      </p:sp>
      <p:sp>
        <p:nvSpPr>
          <p:cNvPr id="5" name="TextBox 5"/>
          <p:cNvSpPr txBox="1"/>
          <p:nvPr/>
        </p:nvSpPr>
        <p:spPr>
          <a:xfrm>
            <a:off x="1299511" y="2995523"/>
            <a:ext cx="15688979" cy="4219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ІНСТИТУТ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АДВОКАТУРИ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ТА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endParaRPr lang="ru-RU" sz="36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5179"/>
              </a:lnSpc>
            </a:pP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СУЧАСНА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АДМНІСТРАТИВНО-ПРАВОВА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НАУКА</a:t>
            </a:r>
            <a:endParaRPr lang="en-US" sz="36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4480"/>
              </a:lnSpc>
            </a:pPr>
            <a:endParaRPr lang="en-US" sz="36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dirty="0" err="1">
                <a:solidFill>
                  <a:srgbClr val="FFFFFF"/>
                </a:solidFill>
                <a:latin typeface="Anaphora Bold"/>
              </a:rPr>
              <a:t>Бевзенко</a:t>
            </a:r>
            <a:r>
              <a:rPr lang="en-US" sz="35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Anaphora Bold"/>
              </a:rPr>
              <a:t>Володимир</a:t>
            </a:r>
            <a:r>
              <a:rPr lang="en-US" sz="35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Anaphora Bold"/>
              </a:rPr>
              <a:t>Михайлович</a:t>
            </a:r>
            <a:endParaRPr lang="en-US" sz="35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суддя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Касаційного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адміністративного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суду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у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складі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Верховного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Суду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endParaRPr lang="ru-RU" sz="3200" dirty="0">
              <a:solidFill>
                <a:srgbClr val="FFFFFF"/>
              </a:solidFill>
              <a:latin typeface="Anaphora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FFFF"/>
                </a:solidFill>
                <a:latin typeface="Anaphora"/>
              </a:rPr>
              <a:t>професор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доктор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юридичних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наук</a:t>
            </a:r>
            <a:endParaRPr lang="en-US" sz="3200" dirty="0">
              <a:solidFill>
                <a:srgbClr val="FFFFFF"/>
              </a:solidFill>
              <a:latin typeface="Anaphora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Anaphora"/>
              </a:rPr>
              <a:t> (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Київ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Україна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487348" y="-57150"/>
            <a:ext cx="4874287" cy="750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Anaphora Bold"/>
              </a:rPr>
              <a:t>НАУКОВІ ДОПОВІДІ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822572"/>
            <a:ext cx="18288000" cy="9464428"/>
          </a:xfrm>
          <a:prstGeom prst="rect">
            <a:avLst/>
          </a:prstGeom>
          <a:solidFill>
            <a:srgbClr val="113C61"/>
          </a:solidFill>
        </p:spPr>
      </p:sp>
      <p:sp>
        <p:nvSpPr>
          <p:cNvPr id="5" name="TextBox 5"/>
          <p:cNvSpPr txBox="1"/>
          <p:nvPr/>
        </p:nvSpPr>
        <p:spPr>
          <a:xfrm>
            <a:off x="1446724" y="3184390"/>
            <a:ext cx="15588947" cy="4347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endParaRPr dirty="0"/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ru-RU" sz="3700" b="1" dirty="0">
                <a:solidFill>
                  <a:schemeClr val="bg1"/>
                </a:solidFill>
                <a:latin typeface="Anaphora" panose="020B0604020202020204" charset="0"/>
              </a:rPr>
              <a:t>РОЛЬ ПРЕДСТАВНИКІВ </a:t>
            </a:r>
            <a:r>
              <a:rPr lang="ru-RU" sz="3700" b="1" dirty="0" err="1">
                <a:solidFill>
                  <a:schemeClr val="bg1"/>
                </a:solidFill>
                <a:latin typeface="Anaphora" panose="020B0604020202020204" charset="0"/>
              </a:rPr>
              <a:t>АДВОКАТУРИ</a:t>
            </a:r>
            <a:r>
              <a:rPr lang="ru-RU" sz="3700" b="1" dirty="0">
                <a:solidFill>
                  <a:schemeClr val="bg1"/>
                </a:solidFill>
                <a:latin typeface="Anaphora" panose="020B0604020202020204" charset="0"/>
              </a:rPr>
              <a:t> </a:t>
            </a: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ru-RU" sz="3700" b="1" dirty="0">
                <a:solidFill>
                  <a:schemeClr val="bg1"/>
                </a:solidFill>
                <a:latin typeface="Anaphora" panose="020B0604020202020204" charset="0"/>
              </a:rPr>
              <a:t>В ОРГАНАХ СИСТЕМИ ПРАВОСУДДЯ</a:t>
            </a:r>
          </a:p>
          <a:p>
            <a:pPr algn="ctr">
              <a:lnSpc>
                <a:spcPts val="5039"/>
              </a:lnSpc>
              <a:spcBef>
                <a:spcPct val="0"/>
              </a:spcBef>
            </a:pPr>
            <a:endParaRPr sz="3700" b="1" dirty="0">
              <a:solidFill>
                <a:schemeClr val="bg1"/>
              </a:solidFill>
              <a:latin typeface="Anaphora" panose="020B0604020202020204" charset="0"/>
            </a:endParaRPr>
          </a:p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Маловацький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Олексій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Володимирович</a:t>
            </a:r>
            <a:endParaRPr lang="en-US" sz="36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Anaphora"/>
              </a:rPr>
              <a:t>в.о</a:t>
            </a:r>
            <a:r>
              <a:rPr lang="en-US" sz="3300" dirty="0">
                <a:solidFill>
                  <a:srgbClr val="FFFFFF"/>
                </a:solidFill>
                <a:latin typeface="Anaphora"/>
              </a:rPr>
              <a:t>. </a:t>
            </a:r>
            <a:r>
              <a:rPr lang="en-US" sz="3300" dirty="0" err="1">
                <a:solidFill>
                  <a:srgbClr val="FFFFFF"/>
                </a:solidFill>
                <a:latin typeface="Anaphora"/>
              </a:rPr>
              <a:t>Голови</a:t>
            </a:r>
            <a:r>
              <a:rPr lang="en-US" sz="33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Anaphora"/>
              </a:rPr>
              <a:t>Вищої</a:t>
            </a:r>
            <a:r>
              <a:rPr lang="en-US" sz="33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Anaphora"/>
              </a:rPr>
              <a:t>Ради</a:t>
            </a:r>
            <a:r>
              <a:rPr lang="en-US" sz="33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Anaphora"/>
              </a:rPr>
              <a:t>правосуддя</a:t>
            </a:r>
            <a:r>
              <a:rPr lang="en-US" sz="3300" dirty="0">
                <a:solidFill>
                  <a:srgbClr val="FFFFFF"/>
                </a:solidFill>
                <a:latin typeface="Anaphora"/>
              </a:rPr>
              <a:t> </a:t>
            </a:r>
            <a:endParaRPr lang="ru-RU" sz="3300" dirty="0">
              <a:solidFill>
                <a:srgbClr val="FFFFFF"/>
              </a:solidFill>
              <a:latin typeface="Anaphora"/>
            </a:endParaRPr>
          </a:p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 dirty="0">
                <a:solidFill>
                  <a:srgbClr val="FFFFFF"/>
                </a:solidFill>
                <a:latin typeface="Anaphora"/>
              </a:rPr>
              <a:t>(</a:t>
            </a:r>
            <a:r>
              <a:rPr lang="en-US" sz="3300" dirty="0" err="1">
                <a:solidFill>
                  <a:srgbClr val="FFFFFF"/>
                </a:solidFill>
                <a:latin typeface="Anaphora"/>
              </a:rPr>
              <a:t>Київ</a:t>
            </a:r>
            <a:r>
              <a:rPr lang="en-US" sz="33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300" dirty="0" err="1">
                <a:solidFill>
                  <a:srgbClr val="FFFFFF"/>
                </a:solidFill>
                <a:latin typeface="Anaphora"/>
              </a:rPr>
              <a:t>Україна</a:t>
            </a:r>
            <a:r>
              <a:rPr lang="en-US" sz="3300" dirty="0">
                <a:solidFill>
                  <a:srgbClr val="FFFFFF"/>
                </a:solidFill>
                <a:latin typeface="Anaphora"/>
              </a:rPr>
              <a:t>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414648" y="-220725"/>
            <a:ext cx="4874287" cy="750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Anaphora Bold"/>
              </a:rPr>
              <a:t>НАУКОВІ ДОПОВІДІ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688090"/>
            <a:ext cx="18288000" cy="9598910"/>
          </a:xfrm>
          <a:prstGeom prst="rect">
            <a:avLst/>
          </a:prstGeom>
          <a:solidFill>
            <a:srgbClr val="113C61"/>
          </a:solidFill>
        </p:spPr>
      </p:sp>
      <p:sp>
        <p:nvSpPr>
          <p:cNvPr id="5" name="TextBox 5"/>
          <p:cNvSpPr txBox="1"/>
          <p:nvPr/>
        </p:nvSpPr>
        <p:spPr>
          <a:xfrm>
            <a:off x="1480312" y="2666687"/>
            <a:ext cx="15327376" cy="5476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ВИПРАВДУВАЛЬНІ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ОБСТАВИНИ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endParaRPr lang="ru-RU" sz="36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ДЛЯ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ЗАХИСТУ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ВІД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ОБВИНУВАЧЕННЯ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</a:p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dirty="0">
                <a:solidFill>
                  <a:srgbClr val="FFFFFF"/>
                </a:solidFill>
                <a:latin typeface="Anaphora Bold"/>
              </a:rPr>
              <a:t> (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за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проектом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КК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України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)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endParaRPr lang="en-US" sz="36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dirty="0" err="1">
                <a:solidFill>
                  <a:srgbClr val="FFFFFF"/>
                </a:solidFill>
                <a:latin typeface="Anaphora Bold"/>
              </a:rPr>
              <a:t>Баулін</a:t>
            </a:r>
            <a:r>
              <a:rPr lang="en-US" sz="35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Anaphora Bold"/>
              </a:rPr>
              <a:t>Юрій</a:t>
            </a:r>
            <a:r>
              <a:rPr lang="en-US" sz="35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Anaphora Bold"/>
              </a:rPr>
              <a:t>Васильович</a:t>
            </a:r>
            <a:endParaRPr lang="en-US" sz="35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uk-UA" sz="3200" dirty="0">
                <a:solidFill>
                  <a:srgbClr val="FFFFFF"/>
                </a:solidFill>
                <a:latin typeface="Anaphora"/>
              </a:rPr>
              <a:t>д</a:t>
            </a:r>
            <a:r>
              <a:rPr lang="ru-RU" sz="3200" dirty="0" err="1">
                <a:solidFill>
                  <a:srgbClr val="FFFFFF"/>
                </a:solidFill>
                <a:latin typeface="Anaphora"/>
              </a:rPr>
              <a:t>октор</a:t>
            </a:r>
            <a:r>
              <a:rPr lang="ru-RU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ru-RU" sz="3200" dirty="0" err="1">
                <a:solidFill>
                  <a:srgbClr val="FFFFFF"/>
                </a:solidFill>
                <a:latin typeface="Anaphora"/>
              </a:rPr>
              <a:t>юридичних</a:t>
            </a:r>
            <a:r>
              <a:rPr lang="ru-RU" sz="3200" dirty="0">
                <a:solidFill>
                  <a:srgbClr val="FFFFFF"/>
                </a:solidFill>
                <a:latin typeface="Anaphora"/>
              </a:rPr>
              <a:t> наук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професор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кафедри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кримінального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права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№ 1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Національного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юридичного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університету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імені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Ярослава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Мудрого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endParaRPr lang="ru-RU" sz="3200" dirty="0">
              <a:solidFill>
                <a:srgbClr val="FFFFFF"/>
              </a:solidFill>
              <a:latin typeface="Anaphora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FFFF"/>
                </a:solidFill>
                <a:latin typeface="Anaphora"/>
              </a:rPr>
              <a:t>голова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Робочої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групи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з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питань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розвитку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кримінального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права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endParaRPr lang="ru-RU" sz="3200" dirty="0">
              <a:solidFill>
                <a:srgbClr val="FFFFFF"/>
              </a:solidFill>
              <a:latin typeface="Anaphora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Anaphora"/>
              </a:rPr>
              <a:t>(м.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Харків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Україна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360123" y="-209823"/>
            <a:ext cx="4874287" cy="750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Anaphora Bold"/>
              </a:rPr>
              <a:t>НАУКОВІ ДОПОВІДІ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688090"/>
            <a:ext cx="18288000" cy="9598910"/>
          </a:xfrm>
          <a:prstGeom prst="rect">
            <a:avLst/>
          </a:prstGeom>
          <a:solidFill>
            <a:srgbClr val="113C61"/>
          </a:solidFill>
        </p:spPr>
      </p:sp>
      <p:sp>
        <p:nvSpPr>
          <p:cNvPr id="4" name="TextBox 4"/>
          <p:cNvSpPr txBox="1"/>
          <p:nvPr/>
        </p:nvSpPr>
        <p:spPr>
          <a:xfrm>
            <a:off x="1242722" y="2748622"/>
            <a:ext cx="15802556" cy="4809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endParaRPr dirty="0"/>
          </a:p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dirty="0">
                <a:solidFill>
                  <a:srgbClr val="F6EFEF"/>
                </a:solidFill>
                <a:latin typeface="Anaphora"/>
              </a:rPr>
              <a:t> </a:t>
            </a:r>
          </a:p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dirty="0" err="1">
                <a:solidFill>
                  <a:srgbClr val="F6EFEF"/>
                </a:solidFill>
                <a:latin typeface="Anaphora Bold"/>
              </a:rPr>
              <a:t>ДІЯЛЬНІСТЬ</a:t>
            </a:r>
            <a:r>
              <a:rPr lang="en-US" sz="3699" dirty="0">
                <a:solidFill>
                  <a:srgbClr val="F6EFE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6EFEF"/>
                </a:solidFill>
                <a:latin typeface="Anaphora Bold"/>
              </a:rPr>
              <a:t>ВИЩОЇ</a:t>
            </a:r>
            <a:r>
              <a:rPr lang="en-US" sz="3699" dirty="0">
                <a:solidFill>
                  <a:srgbClr val="F6EFE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6EFEF"/>
                </a:solidFill>
                <a:latin typeface="Anaphora Bold"/>
              </a:rPr>
              <a:t>РАДИ</a:t>
            </a:r>
            <a:r>
              <a:rPr lang="en-US" sz="3699" dirty="0">
                <a:solidFill>
                  <a:srgbClr val="F6EFE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6EFEF"/>
                </a:solidFill>
                <a:latin typeface="Anaphora Bold"/>
              </a:rPr>
              <a:t>ПРАВОСУДДЯ</a:t>
            </a:r>
            <a:r>
              <a:rPr lang="en-US" sz="3699" dirty="0">
                <a:solidFill>
                  <a:srgbClr val="F6EFEF"/>
                </a:solidFill>
                <a:latin typeface="Anaphora Bold"/>
              </a:rPr>
              <a:t> </a:t>
            </a:r>
            <a:endParaRPr lang="ru-RU" sz="3699" dirty="0">
              <a:solidFill>
                <a:srgbClr val="F6EFEF"/>
              </a:solidFill>
              <a:latin typeface="Anaphora Bold"/>
            </a:endParaRPr>
          </a:p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dirty="0" err="1">
                <a:solidFill>
                  <a:srgbClr val="F6EFEF"/>
                </a:solidFill>
                <a:latin typeface="Anaphora Bold"/>
              </a:rPr>
              <a:t>ЩОДО</a:t>
            </a:r>
            <a:r>
              <a:rPr lang="en-US" sz="3699" dirty="0">
                <a:solidFill>
                  <a:srgbClr val="F6EFE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6EFEF"/>
                </a:solidFill>
                <a:latin typeface="Anaphora Bold"/>
              </a:rPr>
              <a:t>ЗАХИСТУ</a:t>
            </a:r>
            <a:r>
              <a:rPr lang="en-US" sz="3699" dirty="0">
                <a:solidFill>
                  <a:srgbClr val="F6EFE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6EFEF"/>
                </a:solidFill>
                <a:latin typeface="Anaphora Bold"/>
              </a:rPr>
              <a:t>НЕЗАЛЕЖНОСТІ</a:t>
            </a:r>
            <a:r>
              <a:rPr lang="en-US" sz="3699" dirty="0">
                <a:solidFill>
                  <a:srgbClr val="F6EFE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6EFEF"/>
                </a:solidFill>
                <a:latin typeface="Anaphora Bold"/>
              </a:rPr>
              <a:t>СУДДІВ</a:t>
            </a:r>
            <a:endParaRPr lang="en-US" sz="3699" dirty="0">
              <a:solidFill>
                <a:srgbClr val="F6EFEF"/>
              </a:solidFill>
              <a:latin typeface="Anaphora Bold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endParaRPr lang="en-US" sz="3699" dirty="0">
              <a:solidFill>
                <a:srgbClr val="F6EFEF"/>
              </a:solidFill>
              <a:latin typeface="Anaphora Bold"/>
            </a:endParaRP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dirty="0" err="1">
                <a:solidFill>
                  <a:srgbClr val="F6EFEF"/>
                </a:solidFill>
                <a:latin typeface="Anaphora Bold"/>
              </a:rPr>
              <a:t>Швецова</a:t>
            </a:r>
            <a:r>
              <a:rPr lang="en-US" sz="3599" dirty="0">
                <a:solidFill>
                  <a:srgbClr val="F6EFEF"/>
                </a:solidFill>
                <a:latin typeface="Anaphora Bold"/>
              </a:rPr>
              <a:t> </a:t>
            </a:r>
            <a:r>
              <a:rPr lang="en-US" sz="3599" dirty="0" err="1">
                <a:solidFill>
                  <a:srgbClr val="F6EFEF"/>
                </a:solidFill>
                <a:latin typeface="Anaphora Bold"/>
              </a:rPr>
              <a:t>Лариса</a:t>
            </a:r>
            <a:r>
              <a:rPr lang="en-US" sz="3599" dirty="0">
                <a:solidFill>
                  <a:srgbClr val="F6EFEF"/>
                </a:solidFill>
                <a:latin typeface="Anaphora Bold"/>
              </a:rPr>
              <a:t> </a:t>
            </a:r>
            <a:r>
              <a:rPr lang="en-US" sz="3599" dirty="0" err="1">
                <a:solidFill>
                  <a:srgbClr val="F6EFEF"/>
                </a:solidFill>
                <a:latin typeface="Anaphora Bold"/>
              </a:rPr>
              <a:t>Анатоліївна</a:t>
            </a:r>
            <a:endParaRPr lang="en-US" sz="3599" dirty="0">
              <a:solidFill>
                <a:srgbClr val="F6EFEF"/>
              </a:solidFill>
              <a:latin typeface="Anaphora Bold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6EFEF"/>
                </a:solidFill>
                <a:latin typeface="Anaphora"/>
              </a:rPr>
              <a:t>член</a:t>
            </a:r>
            <a:r>
              <a:rPr lang="en-US" sz="3200" dirty="0">
                <a:solidFill>
                  <a:srgbClr val="F6EFE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6EFEF"/>
                </a:solidFill>
                <a:latin typeface="Anaphora"/>
              </a:rPr>
              <a:t>Вищої</a:t>
            </a:r>
            <a:r>
              <a:rPr lang="en-US" sz="3200" dirty="0">
                <a:solidFill>
                  <a:srgbClr val="F6EFE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6EFEF"/>
                </a:solidFill>
                <a:latin typeface="Anaphora"/>
              </a:rPr>
              <a:t>ради</a:t>
            </a:r>
            <a:r>
              <a:rPr lang="en-US" sz="3200" dirty="0">
                <a:solidFill>
                  <a:srgbClr val="F6EFE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6EFEF"/>
                </a:solidFill>
                <a:latin typeface="Anaphora"/>
              </a:rPr>
              <a:t>правосуддя</a:t>
            </a:r>
            <a:r>
              <a:rPr lang="en-US" sz="3200" dirty="0">
                <a:solidFill>
                  <a:srgbClr val="F6EFEF"/>
                </a:solidFill>
                <a:latin typeface="Anaphora"/>
              </a:rPr>
              <a:t>, </a:t>
            </a:r>
            <a:r>
              <a:rPr lang="en-US" sz="3200" dirty="0" err="1">
                <a:solidFill>
                  <a:srgbClr val="F6EFEF"/>
                </a:solidFill>
                <a:latin typeface="Anaphora"/>
              </a:rPr>
              <a:t>Секретар</a:t>
            </a:r>
            <a:r>
              <a:rPr lang="en-US" sz="3200" dirty="0">
                <a:solidFill>
                  <a:srgbClr val="F6EFE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6EFEF"/>
                </a:solidFill>
                <a:latin typeface="Anaphora"/>
              </a:rPr>
              <a:t>Третьої</a:t>
            </a:r>
            <a:r>
              <a:rPr lang="en-US" sz="3200" dirty="0">
                <a:solidFill>
                  <a:srgbClr val="F6EFE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6EFEF"/>
                </a:solidFill>
                <a:latin typeface="Anaphora"/>
              </a:rPr>
              <a:t>Дисциплінарної</a:t>
            </a:r>
            <a:r>
              <a:rPr lang="en-US" sz="3200" dirty="0">
                <a:solidFill>
                  <a:srgbClr val="F6EFE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6EFEF"/>
                </a:solidFill>
                <a:latin typeface="Anaphora"/>
              </a:rPr>
              <a:t>палати</a:t>
            </a:r>
            <a:endParaRPr lang="en-US" sz="3200" dirty="0">
              <a:solidFill>
                <a:srgbClr val="F6EFEF"/>
              </a:solidFill>
              <a:latin typeface="Anaphora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6EFEF"/>
                </a:solidFill>
                <a:latin typeface="Anaphora"/>
              </a:rPr>
              <a:t> (м. </a:t>
            </a:r>
            <a:r>
              <a:rPr lang="en-US" sz="3200" dirty="0" err="1">
                <a:solidFill>
                  <a:srgbClr val="F6EFEF"/>
                </a:solidFill>
                <a:latin typeface="Anaphora"/>
              </a:rPr>
              <a:t>Київ</a:t>
            </a:r>
            <a:r>
              <a:rPr lang="en-US" sz="3200" dirty="0">
                <a:solidFill>
                  <a:srgbClr val="F6EFEF"/>
                </a:solidFill>
                <a:latin typeface="Anaphora"/>
              </a:rPr>
              <a:t>, </a:t>
            </a:r>
            <a:r>
              <a:rPr lang="en-US" sz="3200" dirty="0" err="1">
                <a:solidFill>
                  <a:srgbClr val="F6EFEF"/>
                </a:solidFill>
                <a:latin typeface="Anaphora"/>
              </a:rPr>
              <a:t>Україна</a:t>
            </a:r>
            <a:r>
              <a:rPr lang="en-US" sz="3200" dirty="0">
                <a:solidFill>
                  <a:srgbClr val="F6EFEF"/>
                </a:solidFill>
                <a:latin typeface="Anaphora"/>
              </a:rPr>
              <a:t>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448252" y="-184375"/>
            <a:ext cx="4874287" cy="750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Anaphora Bold"/>
              </a:rPr>
              <a:t>НАУКОВІ ДОПОВІДІ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693182"/>
            <a:ext cx="18288000" cy="9593818"/>
          </a:xfrm>
          <a:prstGeom prst="rect">
            <a:avLst/>
          </a:prstGeom>
          <a:solidFill>
            <a:srgbClr val="113C61"/>
          </a:solidFill>
        </p:spPr>
      </p:sp>
      <p:sp>
        <p:nvSpPr>
          <p:cNvPr id="4" name="TextBox 4"/>
          <p:cNvSpPr txBox="1"/>
          <p:nvPr/>
        </p:nvSpPr>
        <p:spPr>
          <a:xfrm>
            <a:off x="1477839" y="2711038"/>
            <a:ext cx="15332322" cy="4788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ДОТРИМАННЯ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АДВОКАТОМ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ПРАВИЛ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АДВОКАТСЬКОЇ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ЕТИКИ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-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ГАРАНТІЯ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НАДАННЯ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ЯКІСНОЇ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ПРАВНИЧОЇ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ДОПОМОГИ</a:t>
            </a:r>
            <a:endParaRPr lang="en-US" sz="36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endParaRPr lang="en-US" sz="36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Anaphora Bold"/>
              </a:rPr>
              <a:t>Гайворонська</a:t>
            </a:r>
            <a:r>
              <a:rPr lang="en-US" sz="35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Anaphora Bold"/>
              </a:rPr>
              <a:t>Вікторія</a:t>
            </a:r>
            <a:r>
              <a:rPr lang="en-US" sz="35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Anaphora Bold"/>
              </a:rPr>
              <a:t>Валентинівна</a:t>
            </a:r>
            <a:endParaRPr lang="en-US" sz="35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FFFF"/>
                </a:solidFill>
                <a:latin typeface="Anaphora"/>
              </a:rPr>
              <a:t>голова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Ради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адвокатів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Харківської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області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заступник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директора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Регіонального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центру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з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надання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БВПД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у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Луганській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та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Харківській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областях</a:t>
            </a:r>
            <a:endParaRPr lang="en-US" sz="3200" dirty="0">
              <a:solidFill>
                <a:srgbClr val="FFFFFF"/>
              </a:solidFill>
              <a:latin typeface="Anaphora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Anaphora"/>
              </a:rPr>
              <a:t> (м.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Харків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Україна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)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endParaRPr lang="en-US" sz="3200" dirty="0">
              <a:solidFill>
                <a:srgbClr val="FFFFFF"/>
              </a:solidFill>
              <a:latin typeface="Anaphor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560048" y="-57150"/>
            <a:ext cx="4874287" cy="750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Anaphora Bold"/>
              </a:rPr>
              <a:t>НАУКОВІ ДОПОВІДІ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693182"/>
            <a:ext cx="18288000" cy="9593818"/>
          </a:xfrm>
          <a:prstGeom prst="rect">
            <a:avLst/>
          </a:prstGeom>
          <a:solidFill>
            <a:srgbClr val="113C61"/>
          </a:solidFill>
        </p:spPr>
      </p:sp>
      <p:sp>
        <p:nvSpPr>
          <p:cNvPr id="4" name="TextBox 4"/>
          <p:cNvSpPr txBox="1"/>
          <p:nvPr/>
        </p:nvSpPr>
        <p:spPr>
          <a:xfrm>
            <a:off x="1466272" y="2666687"/>
            <a:ext cx="15355455" cy="4877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endParaRPr dirty="0"/>
          </a:p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ПРАВОВА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ПРИРОДА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НЕСУМІСНОСТІ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АДВОКАТСЬКОЇ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ДІЯЛЬНОСТІ</a:t>
            </a:r>
            <a:endParaRPr lang="en-US" sz="36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endParaRPr lang="en-US" sz="36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dirty="0" err="1">
                <a:solidFill>
                  <a:srgbClr val="FFFFFF"/>
                </a:solidFill>
                <a:latin typeface="Anaphora Bold"/>
              </a:rPr>
              <a:t>Хотинська-Нор</a:t>
            </a:r>
            <a:r>
              <a:rPr lang="en-US" sz="35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Anaphora Bold"/>
              </a:rPr>
              <a:t>Оксана</a:t>
            </a:r>
            <a:r>
              <a:rPr lang="en-US" sz="35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Anaphora Bold"/>
              </a:rPr>
              <a:t>Зінов’ївна</a:t>
            </a:r>
            <a:endParaRPr lang="en-US" sz="35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FFFF"/>
                </a:solidFill>
                <a:latin typeface="Anaphora"/>
              </a:rPr>
              <a:t>доктор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юридичних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наук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завідувачка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кафедри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нотаріального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виконавчого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процесу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та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адвокатури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прокуратури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судоустрою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Інституту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права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Київського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національного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університету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імені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Тараса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Шевченка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endParaRPr lang="ru-RU" sz="3200" dirty="0">
              <a:solidFill>
                <a:srgbClr val="FFFFFF"/>
              </a:solidFill>
              <a:latin typeface="Anaphora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Anaphora"/>
              </a:rPr>
              <a:t>(м.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Київ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Україна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363187" y="-166200"/>
            <a:ext cx="4874287" cy="750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Anaphora Bold"/>
              </a:rPr>
              <a:t>НАУКОВІ ДОПОВІДІ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688090"/>
            <a:ext cx="18288000" cy="9598910"/>
          </a:xfrm>
          <a:prstGeom prst="rect">
            <a:avLst/>
          </a:prstGeom>
          <a:solidFill>
            <a:srgbClr val="113C61"/>
          </a:solidFill>
        </p:spPr>
      </p:sp>
      <p:sp>
        <p:nvSpPr>
          <p:cNvPr id="4" name="TextBox 4"/>
          <p:cNvSpPr txBox="1"/>
          <p:nvPr/>
        </p:nvSpPr>
        <p:spPr>
          <a:xfrm>
            <a:off x="1389495" y="3039874"/>
            <a:ext cx="15509010" cy="4770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ІНФОРМАЦІЙНА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БЕЗПЕКА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АДВОКАТСЬКОЇ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ДІЯЛЬНОСТІ</a:t>
            </a:r>
            <a:endParaRPr lang="en-US" sz="36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endParaRPr lang="en-US" sz="36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dirty="0" err="1">
                <a:solidFill>
                  <a:srgbClr val="FFFFFF"/>
                </a:solidFill>
                <a:latin typeface="Anaphora Bold"/>
              </a:rPr>
              <a:t>Вільчик</a:t>
            </a:r>
            <a:r>
              <a:rPr lang="en-US" sz="35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Anaphora Bold"/>
              </a:rPr>
              <a:t>Тетяна</a:t>
            </a:r>
            <a:r>
              <a:rPr lang="en-US" sz="35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Anaphora Bold"/>
              </a:rPr>
              <a:t>Борисівна</a:t>
            </a:r>
            <a:endParaRPr lang="en-US" sz="35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FFFF"/>
                </a:solidFill>
                <a:latin typeface="Anaphora"/>
              </a:rPr>
              <a:t>завідувачка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кафедри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адвокатури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Національного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юридичного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університету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імені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Ярослава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Мудрого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співголова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комітету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по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взаємодії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з</a:t>
            </a:r>
            <a:r>
              <a:rPr lang="ru-RU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на</a:t>
            </a:r>
            <a:r>
              <a:rPr lang="ru-RU" sz="3200" dirty="0" err="1">
                <a:solidFill>
                  <a:srgbClr val="FFFFFF"/>
                </a:solidFill>
                <a:latin typeface="Anaphora"/>
              </a:rPr>
              <a:t>вчально-науковими</a:t>
            </a:r>
            <a:r>
              <a:rPr lang="ru-RU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установами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суд</a:t>
            </a:r>
            <a:r>
              <a:rPr lang="ru-RU" sz="3200" dirty="0" err="1">
                <a:solidFill>
                  <a:srgbClr val="FFFFFF"/>
                </a:solidFill>
                <a:latin typeface="Anaphora"/>
              </a:rPr>
              <a:t>овими</a:t>
            </a:r>
            <a:r>
              <a:rPr lang="ru-RU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та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правоохоронними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органами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при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Раді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адвокатів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Харківської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області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доктор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юридичних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наук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професор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адвокат</a:t>
            </a:r>
            <a:endParaRPr lang="ru-RU" sz="3200" dirty="0">
              <a:solidFill>
                <a:srgbClr val="FFFFFF"/>
              </a:solidFill>
              <a:latin typeface="Anaphora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Anaphora"/>
              </a:rPr>
              <a:t> (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Харків</a:t>
            </a:r>
            <a:r>
              <a:rPr lang="ru-RU" sz="3200" dirty="0">
                <a:solidFill>
                  <a:srgbClr val="FFFFFF"/>
                </a:solidFill>
                <a:latin typeface="Anaphora"/>
              </a:rPr>
              <a:t>,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Україна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459196" y="-193311"/>
            <a:ext cx="4874287" cy="750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Anaphora Bold"/>
              </a:rPr>
              <a:t>НАУКОВІ ДОПОВІДІ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688090"/>
            <a:ext cx="18288000" cy="9598910"/>
          </a:xfrm>
          <a:prstGeom prst="rect">
            <a:avLst/>
          </a:prstGeom>
          <a:solidFill>
            <a:srgbClr val="113C61"/>
          </a:solidFill>
        </p:spPr>
      </p:sp>
      <p:sp>
        <p:nvSpPr>
          <p:cNvPr id="4" name="TextBox 4"/>
          <p:cNvSpPr txBox="1"/>
          <p:nvPr/>
        </p:nvSpPr>
        <p:spPr>
          <a:xfrm>
            <a:off x="861106" y="2397408"/>
            <a:ext cx="16565789" cy="5425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endParaRPr dirty="0"/>
          </a:p>
          <a:p>
            <a:pPr algn="ctr">
              <a:lnSpc>
                <a:spcPts val="5179"/>
              </a:lnSpc>
              <a:spcBef>
                <a:spcPct val="0"/>
              </a:spcBef>
            </a:pPr>
            <a:endParaRPr dirty="0"/>
          </a:p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ПРАВОВА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ПОЗИЦІЯ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ТА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СТРАТЕГІЯ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ЗАХИСТУ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ЯК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ЗАПОРУКА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УСПІХУ</a:t>
            </a:r>
            <a:endParaRPr lang="en-US" sz="36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5039"/>
              </a:lnSpc>
              <a:spcBef>
                <a:spcPct val="0"/>
              </a:spcBef>
            </a:pPr>
            <a:endParaRPr lang="en-US" sz="36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dirty="0" err="1">
                <a:solidFill>
                  <a:srgbClr val="FFFFFF"/>
                </a:solidFill>
                <a:latin typeface="Anaphora Bold"/>
              </a:rPr>
              <a:t>Кузьмін</a:t>
            </a:r>
            <a:r>
              <a:rPr lang="en-US" sz="35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Anaphora Bold"/>
              </a:rPr>
              <a:t>Дмитро</a:t>
            </a:r>
            <a:r>
              <a:rPr lang="en-US" sz="35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Anaphora Bold"/>
              </a:rPr>
              <a:t>Володимирович</a:t>
            </a:r>
            <a:endParaRPr lang="en-US" sz="35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FFFF"/>
                </a:solidFill>
                <a:latin typeface="Anaphora"/>
              </a:rPr>
              <a:t>адвокат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член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Ради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адвокатів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Харківської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області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голова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Комітету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захисту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прав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адвокатів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при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Раді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адвокатів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Харківської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області</a:t>
            </a:r>
            <a:endParaRPr lang="en-US" sz="3200" dirty="0">
              <a:solidFill>
                <a:srgbClr val="FFFFFF"/>
              </a:solidFill>
              <a:latin typeface="Anaphora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Anaphora"/>
              </a:rPr>
              <a:t>(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Харків</a:t>
            </a:r>
            <a:r>
              <a:rPr lang="ru-RU" sz="3200" dirty="0">
                <a:solidFill>
                  <a:srgbClr val="FFFFFF"/>
                </a:solidFill>
                <a:latin typeface="Anaphora"/>
              </a:rPr>
              <a:t>,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Україна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)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endParaRPr lang="en-US" sz="3200" dirty="0">
              <a:solidFill>
                <a:srgbClr val="FFFFFF"/>
              </a:solidFill>
              <a:latin typeface="Anaphor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459196" y="-193311"/>
            <a:ext cx="4874287" cy="750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Anaphora Bold"/>
              </a:rPr>
              <a:t>НАУКОВІ ДОПОВІДІ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688090"/>
            <a:ext cx="18288000" cy="9598910"/>
          </a:xfrm>
          <a:prstGeom prst="rect">
            <a:avLst/>
          </a:prstGeom>
          <a:solidFill>
            <a:srgbClr val="113C61"/>
          </a:solidFill>
        </p:spPr>
      </p:sp>
      <p:sp>
        <p:nvSpPr>
          <p:cNvPr id="4" name="TextBox 4"/>
          <p:cNvSpPr txBox="1"/>
          <p:nvPr/>
        </p:nvSpPr>
        <p:spPr>
          <a:xfrm>
            <a:off x="1560400" y="2596143"/>
            <a:ext cx="15167200" cy="5693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endParaRPr dirty="0"/>
          </a:p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ПРОИСХОЖДЕНИЕ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И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ПРОЗРАЧНОСТЬ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КАПИТАЛА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В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ПОНИМАНИИ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ИММИГРАЦИОННЫХ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ВЛАСТЕЙ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США</a:t>
            </a:r>
            <a:endParaRPr lang="en-US" sz="36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endParaRPr lang="en-US" sz="36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dirty="0" err="1">
                <a:solidFill>
                  <a:srgbClr val="FFFFFF"/>
                </a:solidFill>
                <a:latin typeface="Anaphora Bold"/>
              </a:rPr>
              <a:t>Палант</a:t>
            </a:r>
            <a:r>
              <a:rPr lang="en-US" sz="35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Anaphora Bold"/>
              </a:rPr>
              <a:t>Борис</a:t>
            </a:r>
            <a:r>
              <a:rPr lang="en-US" sz="35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Anaphora Bold"/>
              </a:rPr>
              <a:t>Олександрович</a:t>
            </a:r>
            <a:endParaRPr lang="en-US" sz="35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адвокат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фахівець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в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галузі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міжнародного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та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імміграційного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права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endParaRPr lang="ru-RU" sz="3200" dirty="0">
              <a:solidFill>
                <a:srgbClr val="FFFFFF"/>
              </a:solidFill>
              <a:latin typeface="Anaphora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FFFF"/>
                </a:solidFill>
                <a:latin typeface="Anaphora"/>
              </a:rPr>
              <a:t>автор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книги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«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Білль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про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права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» </a:t>
            </a:r>
            <a:endParaRPr lang="ru-RU" sz="3200" dirty="0">
              <a:solidFill>
                <a:srgbClr val="FFFFFF"/>
              </a:solidFill>
              <a:latin typeface="Anaphora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Anaphora"/>
              </a:rPr>
              <a:t>(м.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Нью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Йорк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США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)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n-US" sz="3200" dirty="0">
              <a:solidFill>
                <a:srgbClr val="FFFFFF"/>
              </a:solidFill>
              <a:latin typeface="Anaphora"/>
            </a:endParaRP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n-US" sz="3200" dirty="0">
              <a:solidFill>
                <a:srgbClr val="FFFFFF"/>
              </a:solidFill>
              <a:latin typeface="Anapho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8679" y="52830"/>
            <a:ext cx="3471862" cy="554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Anaphora"/>
              </a:rPr>
              <a:t>Вітальні </a:t>
            </a:r>
            <a:r>
              <a:rPr lang="en-US" sz="3200" dirty="0" err="1">
                <a:solidFill>
                  <a:srgbClr val="000000"/>
                </a:solidFill>
                <a:latin typeface="Anaphora"/>
              </a:rPr>
              <a:t>промови</a:t>
            </a:r>
            <a:r>
              <a:rPr lang="en-US" sz="3200" dirty="0">
                <a:solidFill>
                  <a:srgbClr val="000000"/>
                </a:solidFill>
                <a:latin typeface="Anaphora"/>
              </a:rPr>
              <a:t>. 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683000"/>
            <a:ext cx="18288000" cy="9604000"/>
          </a:xfrm>
          <a:prstGeom prst="rect">
            <a:avLst/>
          </a:prstGeom>
          <a:solidFill>
            <a:srgbClr val="113C61"/>
          </a:solidFill>
        </p:spPr>
      </p:sp>
      <p:sp>
        <p:nvSpPr>
          <p:cNvPr id="4" name="TextBox 4"/>
          <p:cNvSpPr txBox="1"/>
          <p:nvPr/>
        </p:nvSpPr>
        <p:spPr>
          <a:xfrm>
            <a:off x="809096" y="2053540"/>
            <a:ext cx="16669808" cy="3721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endParaRPr dirty="0"/>
          </a:p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 err="1">
                <a:solidFill>
                  <a:srgbClr val="FFFFFF"/>
                </a:solidFill>
                <a:latin typeface="Anaphora Bold"/>
              </a:rPr>
              <a:t>Ізовітова</a:t>
            </a:r>
            <a:r>
              <a:rPr lang="en-US" sz="4200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Anaphora Bold"/>
              </a:rPr>
              <a:t>Лідія</a:t>
            </a:r>
            <a:r>
              <a:rPr lang="en-US" sz="4200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Anaphora Bold"/>
              </a:rPr>
              <a:t>Павлівна</a:t>
            </a:r>
            <a:endParaRPr lang="en-US" sz="4200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5880"/>
              </a:lnSpc>
              <a:spcBef>
                <a:spcPct val="0"/>
              </a:spcBef>
            </a:pPr>
            <a:endParaRPr lang="en-US" sz="4200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Anaphora"/>
              </a:rPr>
              <a:t>Голова</a:t>
            </a:r>
            <a:r>
              <a:rPr lang="en-US" sz="4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Anaphora"/>
              </a:rPr>
              <a:t>Національної</a:t>
            </a:r>
            <a:r>
              <a:rPr lang="en-US" sz="4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Anaphora"/>
              </a:rPr>
              <a:t>асоціації</a:t>
            </a:r>
            <a:r>
              <a:rPr lang="en-US" sz="4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Anaphora"/>
              </a:rPr>
              <a:t>адвокатів</a:t>
            </a:r>
            <a:r>
              <a:rPr lang="en-US" sz="4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Anaphora"/>
              </a:rPr>
              <a:t>України</a:t>
            </a:r>
            <a:r>
              <a:rPr lang="en-US" sz="4200" dirty="0">
                <a:solidFill>
                  <a:srgbClr val="FFFFFF"/>
                </a:solidFill>
                <a:latin typeface="Anaphora"/>
              </a:rPr>
              <a:t>, </a:t>
            </a:r>
            <a:endParaRPr lang="ru-RU" sz="4200" dirty="0">
              <a:solidFill>
                <a:srgbClr val="FFFFFF"/>
              </a:solidFill>
              <a:latin typeface="Anaphora"/>
            </a:endParaRPr>
          </a:p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 err="1">
                <a:solidFill>
                  <a:srgbClr val="FFFFFF"/>
                </a:solidFill>
                <a:latin typeface="Anaphora"/>
              </a:rPr>
              <a:t>Голова</a:t>
            </a:r>
            <a:r>
              <a:rPr lang="en-US" sz="4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Anaphora"/>
              </a:rPr>
              <a:t>Ради</a:t>
            </a:r>
            <a:r>
              <a:rPr lang="en-US" sz="4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Anaphora"/>
              </a:rPr>
              <a:t>адвокатів</a:t>
            </a:r>
            <a:r>
              <a:rPr lang="en-US" sz="4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Anaphora"/>
              </a:rPr>
              <a:t>України</a:t>
            </a:r>
            <a:endParaRPr lang="en-US" sz="4200" dirty="0">
              <a:solidFill>
                <a:srgbClr val="FFFFFF"/>
              </a:solidFill>
              <a:latin typeface="Anaphor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514300" y="-166200"/>
            <a:ext cx="4874287" cy="750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Anaphora Bold"/>
              </a:rPr>
              <a:t>НАУКОВІ ДОПОВІДІ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688090"/>
            <a:ext cx="18288000" cy="9598910"/>
          </a:xfrm>
          <a:prstGeom prst="rect">
            <a:avLst/>
          </a:prstGeom>
          <a:solidFill>
            <a:srgbClr val="113C61"/>
          </a:solidFill>
        </p:spPr>
      </p:sp>
      <p:sp>
        <p:nvSpPr>
          <p:cNvPr id="4" name="TextBox 4"/>
          <p:cNvSpPr txBox="1"/>
          <p:nvPr/>
        </p:nvSpPr>
        <p:spPr>
          <a:xfrm>
            <a:off x="665201" y="2675543"/>
            <a:ext cx="16732226" cy="5450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РОЗВИТОК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ЗАКОНОДАВСТВА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ЄС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У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СФЕРІ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ЗАХИСТУ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endParaRPr lang="ru-RU" sz="36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ПРОФЕСІЙНИХ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ПРАВ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АДВОКАТІВ</a:t>
            </a:r>
            <a:endParaRPr lang="en-US" sz="36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5039"/>
              </a:lnSpc>
              <a:spcBef>
                <a:spcPct val="0"/>
              </a:spcBef>
            </a:pPr>
            <a:endParaRPr lang="en-US" sz="36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dirty="0" err="1">
                <a:solidFill>
                  <a:srgbClr val="FFFFFF"/>
                </a:solidFill>
                <a:latin typeface="Anaphora Bold"/>
              </a:rPr>
              <a:t>Бакаянова</a:t>
            </a:r>
            <a:r>
              <a:rPr lang="en-US" sz="35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Anaphora Bold"/>
              </a:rPr>
              <a:t>Нана</a:t>
            </a:r>
            <a:r>
              <a:rPr lang="en-US" sz="35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Anaphora Bold"/>
              </a:rPr>
              <a:t>Мезенівна</a:t>
            </a:r>
            <a:endParaRPr lang="en-US" sz="35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FFFF"/>
                </a:solidFill>
                <a:latin typeface="Anaphora"/>
              </a:rPr>
              <a:t>доктор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юридичних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наук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професор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</a:t>
            </a:r>
            <a:r>
              <a:rPr lang="ru-RU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завідувач</a:t>
            </a:r>
            <a:r>
              <a:rPr lang="ru-RU" sz="3200" dirty="0">
                <a:solidFill>
                  <a:srgbClr val="FFFFFF"/>
                </a:solidFill>
                <a:latin typeface="Anaphora"/>
              </a:rPr>
              <a:t>ка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кафедри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організації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судових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</a:t>
            </a:r>
            <a:r>
              <a:rPr lang="ru-RU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правоохоронних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органів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та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адвокатури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</a:t>
            </a:r>
            <a:r>
              <a:rPr lang="ru-RU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адвокат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секретар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дисциплінарної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палати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КДКА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Одеської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області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</a:t>
            </a:r>
            <a:r>
              <a:rPr lang="ru-RU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заслужений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юрист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України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endParaRPr lang="ru-RU" sz="3200" dirty="0">
              <a:solidFill>
                <a:srgbClr val="FFFFFF"/>
              </a:solidFill>
              <a:latin typeface="Anaphora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FFFF"/>
                </a:solidFill>
                <a:latin typeface="Anaphora"/>
              </a:rPr>
              <a:t>Національний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університет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«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Одеська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юридична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академія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» </a:t>
            </a:r>
            <a:endParaRPr lang="ru-RU" sz="3200" dirty="0">
              <a:solidFill>
                <a:srgbClr val="FFFFFF"/>
              </a:solidFill>
              <a:latin typeface="Anaphora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Anaphora"/>
              </a:rPr>
              <a:t>(м.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Одеса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Україна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327150" y="-57150"/>
            <a:ext cx="4874287" cy="750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Anaphora Bold"/>
              </a:rPr>
              <a:t>НАУКОВІ ДОПОВІДІ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840746"/>
            <a:ext cx="18288000" cy="9446254"/>
          </a:xfrm>
          <a:prstGeom prst="rect">
            <a:avLst/>
          </a:prstGeom>
          <a:solidFill>
            <a:srgbClr val="113C61"/>
          </a:solidFill>
        </p:spPr>
      </p:sp>
      <p:sp>
        <p:nvSpPr>
          <p:cNvPr id="4" name="TextBox 4"/>
          <p:cNvSpPr txBox="1"/>
          <p:nvPr/>
        </p:nvSpPr>
        <p:spPr>
          <a:xfrm>
            <a:off x="990536" y="2142068"/>
            <a:ext cx="16306928" cy="6591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dirty="0" err="1">
                <a:solidFill>
                  <a:srgbClr val="FFFFFF"/>
                </a:solidFill>
                <a:latin typeface="Anaphora"/>
              </a:rPr>
              <a:t>ІНТЕРЕСИ</a:t>
            </a:r>
            <a:r>
              <a:rPr lang="en-US" sz="3699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"/>
              </a:rPr>
              <a:t>АДВОКАТУРИ</a:t>
            </a:r>
            <a:r>
              <a:rPr lang="en-US" sz="3699" dirty="0">
                <a:solidFill>
                  <a:srgbClr val="FFFFFF"/>
                </a:solidFill>
                <a:latin typeface="Anaphora"/>
              </a:rPr>
              <a:t> В </a:t>
            </a:r>
            <a:r>
              <a:rPr lang="en-US" sz="3699" dirty="0" err="1">
                <a:solidFill>
                  <a:srgbClr val="FFFFFF"/>
                </a:solidFill>
                <a:latin typeface="Anaphora"/>
              </a:rPr>
              <a:t>УДОСКОНАЛЕННІ</a:t>
            </a:r>
            <a:r>
              <a:rPr lang="en-US" sz="3699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"/>
              </a:rPr>
              <a:t>ЗАКОНОДАВСТВА</a:t>
            </a:r>
            <a:r>
              <a:rPr lang="en-US" sz="3699" dirty="0">
                <a:solidFill>
                  <a:srgbClr val="FFFFFF"/>
                </a:solidFill>
                <a:latin typeface="Anaphora"/>
              </a:rPr>
              <a:t>, </a:t>
            </a:r>
            <a:endParaRPr lang="ru-RU" sz="3699" dirty="0">
              <a:solidFill>
                <a:srgbClr val="FFFFFF"/>
              </a:solidFill>
              <a:latin typeface="Anaphora"/>
            </a:endParaRPr>
          </a:p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dirty="0" err="1">
                <a:solidFill>
                  <a:srgbClr val="FFFFFF"/>
                </a:solidFill>
                <a:latin typeface="Anaphora"/>
              </a:rPr>
              <a:t>ЩО</a:t>
            </a:r>
            <a:r>
              <a:rPr lang="en-US" sz="3699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"/>
              </a:rPr>
              <a:t>РЕГЛАМЕНТУЄ</a:t>
            </a:r>
            <a:r>
              <a:rPr lang="en-US" sz="3699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"/>
              </a:rPr>
              <a:t>ЦИВІЛЬНЕ</a:t>
            </a:r>
            <a:r>
              <a:rPr lang="en-US" sz="3699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"/>
              </a:rPr>
              <a:t>СУДОЧИНСТВО</a:t>
            </a:r>
            <a:endParaRPr lang="en-US" sz="3699" dirty="0">
              <a:solidFill>
                <a:srgbClr val="FFFFFF"/>
              </a:solidFill>
              <a:latin typeface="Anaphora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endParaRPr lang="en-US" sz="3699" dirty="0">
              <a:solidFill>
                <a:srgbClr val="FFFFFF"/>
              </a:solidFill>
              <a:latin typeface="Anaphora"/>
            </a:endParaRP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dirty="0" err="1">
                <a:solidFill>
                  <a:srgbClr val="FFFFFF"/>
                </a:solidFill>
                <a:latin typeface="Anaphora Bold"/>
              </a:rPr>
              <a:t>Фурса</a:t>
            </a:r>
            <a:r>
              <a:rPr lang="en-US" sz="35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Anaphora Bold"/>
              </a:rPr>
              <a:t>Світлана</a:t>
            </a:r>
            <a:r>
              <a:rPr lang="en-US" sz="35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Anaphora Bold"/>
              </a:rPr>
              <a:t>Ярославівна</a:t>
            </a:r>
            <a:endParaRPr lang="en-US" sz="35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FFFF"/>
                </a:solidFill>
                <a:latin typeface="Anaphora"/>
              </a:rPr>
              <a:t>доктор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юридичних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наук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професор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кафедри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нотаріального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виконавчого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процесу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та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адвокатури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прокуратури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судоустрою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Інституту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права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Київського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національного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університету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імені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Тараса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Шевченко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Заслужений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юрист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України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endParaRPr lang="ru-RU" sz="3200" dirty="0">
              <a:solidFill>
                <a:srgbClr val="FFFFFF"/>
              </a:solidFill>
              <a:latin typeface="Anaphora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Anaphora"/>
              </a:rPr>
              <a:t>(м.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Київ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Україна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)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endParaRPr lang="en-US" sz="3200" dirty="0">
              <a:solidFill>
                <a:srgbClr val="FFFFFF"/>
              </a:solidFill>
              <a:latin typeface="Anaphora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endParaRPr lang="en-US" sz="3200" dirty="0">
              <a:solidFill>
                <a:srgbClr val="FFFFFF"/>
              </a:solidFill>
              <a:latin typeface="Anaphora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endParaRPr lang="en-US" sz="3200" dirty="0">
              <a:solidFill>
                <a:srgbClr val="FFFFFF"/>
              </a:solidFill>
              <a:latin typeface="Anaphor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441021" y="-57150"/>
            <a:ext cx="4874287" cy="750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Anaphora Bold"/>
              </a:rPr>
              <a:t>НАУКОВІ ДОПОВІДІ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688090"/>
            <a:ext cx="18288000" cy="9598910"/>
          </a:xfrm>
          <a:prstGeom prst="rect">
            <a:avLst/>
          </a:prstGeom>
          <a:solidFill>
            <a:srgbClr val="113C61"/>
          </a:solidFill>
        </p:spPr>
      </p:sp>
      <p:sp>
        <p:nvSpPr>
          <p:cNvPr id="4" name="TextBox 4"/>
          <p:cNvSpPr txBox="1"/>
          <p:nvPr/>
        </p:nvSpPr>
        <p:spPr>
          <a:xfrm>
            <a:off x="1423099" y="3330709"/>
            <a:ext cx="15441803" cy="4193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endParaRPr dirty="0"/>
          </a:p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ПРОБЛЕМА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ЗЛОВЖИВАННЯ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ПРОЦЕСУАЛЬНИМИ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ПРАВАМИ</a:t>
            </a:r>
            <a:endParaRPr lang="en-US" sz="36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endParaRPr lang="en-US" sz="36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dirty="0" err="1">
                <a:solidFill>
                  <a:srgbClr val="FFFFFF"/>
                </a:solidFill>
                <a:latin typeface="Anaphora Bold"/>
              </a:rPr>
              <a:t>Амбарцумян</a:t>
            </a:r>
            <a:r>
              <a:rPr lang="en-US" sz="35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Anaphora Bold"/>
              </a:rPr>
              <a:t>Каріне</a:t>
            </a:r>
            <a:r>
              <a:rPr lang="en-US" sz="35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Anaphora Bold"/>
              </a:rPr>
              <a:t>Мікаеловна</a:t>
            </a:r>
            <a:endParaRPr lang="en-US" sz="35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FFFF"/>
                </a:solidFill>
                <a:latin typeface="Anaphora"/>
              </a:rPr>
              <a:t>головний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спеціаліст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юридичного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відділу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ТРЕНІНГОВОГО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ЦЕНТРУ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ПРОКУРАТУРИ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УКРАЇНИ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endParaRPr lang="ru-RU" sz="3200" dirty="0">
              <a:solidFill>
                <a:srgbClr val="FFFFFF"/>
              </a:solidFill>
              <a:latin typeface="Anaphora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Anaphora"/>
              </a:rPr>
              <a:t>(м.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Київ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Україна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)</a:t>
            </a:r>
            <a:endParaRPr lang="en-US" sz="3200" dirty="0">
              <a:solidFill>
                <a:srgbClr val="FFFFFF"/>
              </a:solidFill>
              <a:latin typeface="Anaphora Bold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418024" y="-57150"/>
            <a:ext cx="4874287" cy="750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Anaphora Bold"/>
              </a:rPr>
              <a:t>НАУКОВІ ДОПОВІДІ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688090"/>
            <a:ext cx="18288000" cy="9598910"/>
          </a:xfrm>
          <a:prstGeom prst="rect">
            <a:avLst/>
          </a:prstGeom>
          <a:solidFill>
            <a:srgbClr val="113C61"/>
          </a:solidFill>
        </p:spPr>
      </p:sp>
      <p:sp>
        <p:nvSpPr>
          <p:cNvPr id="4" name="TextBox 4"/>
          <p:cNvSpPr txBox="1"/>
          <p:nvPr/>
        </p:nvSpPr>
        <p:spPr>
          <a:xfrm>
            <a:off x="836956" y="2133213"/>
            <a:ext cx="16614088" cy="5944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АДВОКАТСЬКА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ЕТИКА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/ JUDICIAL ETHICS </a:t>
            </a:r>
          </a:p>
          <a:p>
            <a:pPr algn="ctr">
              <a:lnSpc>
                <a:spcPts val="5039"/>
              </a:lnSpc>
              <a:spcBef>
                <a:spcPct val="0"/>
              </a:spcBef>
            </a:pPr>
            <a:endParaRPr lang="en-US" sz="36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dirty="0">
                <a:solidFill>
                  <a:srgbClr val="FFFFFF"/>
                </a:solidFill>
                <a:latin typeface="Anaphora Bold"/>
              </a:rPr>
              <a:t>Ben Hadfield 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Anaphora"/>
              </a:rPr>
              <a:t>retired judge of first district court, state of Utah, certified mediator and arbitrator, multiple times volunteer law instructor for the Leavitt institute for international development</a:t>
            </a:r>
          </a:p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 dirty="0">
                <a:solidFill>
                  <a:srgbClr val="FFFFFF"/>
                </a:solidFill>
                <a:latin typeface="Anaphora"/>
              </a:rPr>
              <a:t>(</a:t>
            </a:r>
            <a:r>
              <a:rPr lang="en-US" sz="3300" dirty="0" err="1">
                <a:solidFill>
                  <a:srgbClr val="FFFFFF"/>
                </a:solidFill>
                <a:latin typeface="Anaphora Bold"/>
              </a:rPr>
              <a:t>Бен</a:t>
            </a:r>
            <a:r>
              <a:rPr lang="en-US" sz="3300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Anaphora Bold"/>
              </a:rPr>
              <a:t>Хэдфилд</a:t>
            </a:r>
            <a:r>
              <a:rPr lang="en-US" sz="3300" dirty="0">
                <a:solidFill>
                  <a:srgbClr val="FFFFFF"/>
                </a:solidFill>
                <a:latin typeface="Anaphora Bold"/>
              </a:rPr>
              <a:t>, </a:t>
            </a:r>
            <a:r>
              <a:rPr lang="en-US" sz="3300" dirty="0" err="1">
                <a:solidFill>
                  <a:srgbClr val="FFFFFF"/>
                </a:solidFill>
                <a:latin typeface="Anaphora"/>
              </a:rPr>
              <a:t>суддя</a:t>
            </a:r>
            <a:r>
              <a:rPr lang="en-US" sz="33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Anaphora"/>
              </a:rPr>
              <a:t>штату</a:t>
            </a:r>
            <a:r>
              <a:rPr lang="en-US" sz="33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Anaphora"/>
              </a:rPr>
              <a:t>Юта</a:t>
            </a:r>
            <a:r>
              <a:rPr lang="en-US" sz="33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300" dirty="0" err="1">
                <a:solidFill>
                  <a:srgbClr val="FFFFFF"/>
                </a:solidFill>
                <a:latin typeface="Anaphora"/>
              </a:rPr>
              <a:t>сертифікований</a:t>
            </a:r>
            <a:r>
              <a:rPr lang="en-US" sz="33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Anaphora"/>
              </a:rPr>
              <a:t>медіатор</a:t>
            </a:r>
            <a:r>
              <a:rPr lang="en-US" sz="33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Anaphora"/>
              </a:rPr>
              <a:t>та</a:t>
            </a:r>
            <a:r>
              <a:rPr lang="en-US" sz="33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Anaphora"/>
              </a:rPr>
              <a:t>арбітр</a:t>
            </a:r>
            <a:r>
              <a:rPr lang="en-US" sz="33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300" dirty="0" err="1">
                <a:solidFill>
                  <a:srgbClr val="FFFFFF"/>
                </a:solidFill>
                <a:latin typeface="Anaphora"/>
              </a:rPr>
              <a:t>волонтер</a:t>
            </a:r>
            <a:r>
              <a:rPr lang="en-US" sz="33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300" dirty="0" err="1">
                <a:solidFill>
                  <a:srgbClr val="FFFFFF"/>
                </a:solidFill>
                <a:latin typeface="Anaphora"/>
              </a:rPr>
              <a:t>викладач</a:t>
            </a:r>
            <a:r>
              <a:rPr lang="en-US" sz="33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Anaphora"/>
              </a:rPr>
              <a:t>права</a:t>
            </a:r>
            <a:r>
              <a:rPr lang="en-US" sz="3300" dirty="0">
                <a:solidFill>
                  <a:srgbClr val="FFFFFF"/>
                </a:solidFill>
                <a:latin typeface="Anaphora"/>
              </a:rPr>
              <a:t> в </a:t>
            </a:r>
            <a:r>
              <a:rPr lang="en-US" sz="3300" dirty="0" err="1">
                <a:solidFill>
                  <a:srgbClr val="FFFFFF"/>
                </a:solidFill>
                <a:latin typeface="Anaphora"/>
              </a:rPr>
              <a:t>Інституті</a:t>
            </a:r>
            <a:r>
              <a:rPr lang="en-US" sz="33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Anaphora"/>
              </a:rPr>
              <a:t>міжнародного</a:t>
            </a:r>
            <a:r>
              <a:rPr lang="en-US" sz="33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Anaphora"/>
              </a:rPr>
              <a:t>розвитку</a:t>
            </a:r>
            <a:r>
              <a:rPr lang="en-US" sz="33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Anaphora"/>
              </a:rPr>
              <a:t>Лівітта</a:t>
            </a:r>
            <a:r>
              <a:rPr lang="ru-RU" sz="3300" dirty="0">
                <a:solidFill>
                  <a:srgbClr val="FFFFFF"/>
                </a:solidFill>
                <a:latin typeface="Anaphora"/>
              </a:rPr>
              <a:t>)</a:t>
            </a:r>
            <a:r>
              <a:rPr lang="en-US" sz="3300" dirty="0">
                <a:solidFill>
                  <a:srgbClr val="FFFFFF"/>
                </a:solidFill>
                <a:latin typeface="Anaphora"/>
              </a:rPr>
              <a:t> 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Anaphora"/>
              </a:rPr>
              <a:t>(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Сполучені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Штати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Америки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)</a:t>
            </a:r>
            <a:endParaRPr lang="en-US" sz="3200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endParaRPr lang="en-US" sz="3200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endParaRPr lang="en-US" sz="3200" dirty="0">
              <a:solidFill>
                <a:srgbClr val="FFFFFF"/>
              </a:solidFill>
              <a:latin typeface="Anaphora Bold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472549" y="-57150"/>
            <a:ext cx="4874287" cy="750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Anaphora Bold"/>
              </a:rPr>
              <a:t>НАУКОВІ ДОПОВІДІ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764762"/>
            <a:ext cx="18288000" cy="9522238"/>
          </a:xfrm>
          <a:prstGeom prst="rect">
            <a:avLst/>
          </a:prstGeom>
          <a:solidFill>
            <a:srgbClr val="113C61"/>
          </a:solidFill>
        </p:spPr>
      </p:sp>
      <p:sp>
        <p:nvSpPr>
          <p:cNvPr id="4" name="TextBox 4"/>
          <p:cNvSpPr txBox="1"/>
          <p:nvPr/>
        </p:nvSpPr>
        <p:spPr>
          <a:xfrm>
            <a:off x="1026886" y="3608844"/>
            <a:ext cx="16234228" cy="4193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ДЕОНТОЛОГІЧНІ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ЗАСАДИ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АДВОКАТСЬКОЇ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ДІЯЛЬНОСТІ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В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ІТАЛІЇ</a:t>
            </a:r>
            <a:endParaRPr lang="en-US" sz="36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endParaRPr lang="en-US" sz="36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dirty="0" err="1">
                <a:solidFill>
                  <a:srgbClr val="FFFFFF"/>
                </a:solidFill>
                <a:latin typeface="Anaphora Bold"/>
              </a:rPr>
              <a:t>Кондратьева</a:t>
            </a:r>
            <a:r>
              <a:rPr lang="en-US" sz="35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Anaphora Bold"/>
              </a:rPr>
              <a:t>Дарья</a:t>
            </a:r>
            <a:endParaRPr lang="en-US" sz="35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FFFF"/>
                </a:solidFill>
                <a:latin typeface="Anaphora"/>
              </a:rPr>
              <a:t>член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международной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комиссии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совета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Адвокатуры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Милана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endParaRPr lang="uk-UA" sz="3200" dirty="0">
              <a:solidFill>
                <a:srgbClr val="FFFFFF"/>
              </a:solidFill>
              <a:latin typeface="Anaphora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FFFF"/>
                </a:solidFill>
                <a:latin typeface="Anaphora"/>
              </a:rPr>
              <a:t>член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наблюдательного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совета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национального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юридического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университета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endParaRPr lang="uk-UA" sz="3200" dirty="0">
              <a:solidFill>
                <a:srgbClr val="FFFFFF"/>
              </a:solidFill>
              <a:latin typeface="Anaphora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ru-RU" sz="3200" dirty="0">
                <a:solidFill>
                  <a:srgbClr val="FFFFFF"/>
                </a:solidFill>
                <a:latin typeface="Anaphora"/>
              </a:rPr>
              <a:t>и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м</a:t>
            </a:r>
            <a:r>
              <a:rPr lang="ru-RU" sz="3200" dirty="0" err="1">
                <a:solidFill>
                  <a:srgbClr val="FFFFFF"/>
                </a:solidFill>
                <a:latin typeface="Anaphora"/>
              </a:rPr>
              <a:t>ени</a:t>
            </a:r>
            <a:r>
              <a:rPr lang="ru-RU" sz="3200" dirty="0">
                <a:solidFill>
                  <a:srgbClr val="FFFFFF"/>
                </a:solidFill>
                <a:latin typeface="Anaphora"/>
              </a:rPr>
              <a:t> Ярослава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Мудрого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endParaRPr lang="uk-UA" sz="3200" dirty="0">
              <a:solidFill>
                <a:srgbClr val="FFFFFF"/>
              </a:solidFill>
              <a:latin typeface="Anaphora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Anaphora"/>
              </a:rPr>
              <a:t>(</a:t>
            </a:r>
            <a:r>
              <a:rPr lang="ru-RU" sz="3200" dirty="0">
                <a:solidFill>
                  <a:srgbClr val="FFFFFF"/>
                </a:solidFill>
                <a:latin typeface="Anaphora"/>
              </a:rPr>
              <a:t>И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тал</a:t>
            </a:r>
            <a:r>
              <a:rPr lang="ru-RU" sz="3200" dirty="0">
                <a:solidFill>
                  <a:srgbClr val="FFFFFF"/>
                </a:solidFill>
                <a:latin typeface="Anaphora"/>
              </a:rPr>
              <a:t>и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я, М</a:t>
            </a:r>
            <a:r>
              <a:rPr lang="ru-RU" sz="3200" dirty="0">
                <a:solidFill>
                  <a:srgbClr val="FFFFFF"/>
                </a:solidFill>
                <a:latin typeface="Anaphora"/>
              </a:rPr>
              <a:t>и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лан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236275" y="-57150"/>
            <a:ext cx="4874287" cy="750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Anaphora Bold"/>
              </a:rPr>
              <a:t>НАУКОВІ ДОПОВІДІ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688090"/>
            <a:ext cx="18288000" cy="9598910"/>
          </a:xfrm>
          <a:prstGeom prst="rect">
            <a:avLst/>
          </a:prstGeom>
          <a:solidFill>
            <a:srgbClr val="113C61"/>
          </a:solidFill>
        </p:spPr>
      </p:sp>
      <p:sp>
        <p:nvSpPr>
          <p:cNvPr id="5" name="TextBox 5"/>
          <p:cNvSpPr txBox="1"/>
          <p:nvPr/>
        </p:nvSpPr>
        <p:spPr>
          <a:xfrm>
            <a:off x="789614" y="2719893"/>
            <a:ext cx="16708772" cy="4771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КОНФЛІКТ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ІНТЕРЕСІВ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В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АДВОКАТСЬКІЙ</a:t>
            </a:r>
            <a:r>
              <a:rPr lang="en-US" sz="36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99" dirty="0" err="1">
                <a:solidFill>
                  <a:srgbClr val="FFFFFF"/>
                </a:solidFill>
                <a:latin typeface="Anaphora Bold"/>
              </a:rPr>
              <a:t>ДІЯЛЬНОСТІ</a:t>
            </a:r>
            <a:endParaRPr lang="en-US" sz="36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5039"/>
              </a:lnSpc>
              <a:spcBef>
                <a:spcPct val="0"/>
              </a:spcBef>
            </a:pPr>
            <a:endParaRPr lang="en-US" sz="36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dirty="0" err="1">
                <a:solidFill>
                  <a:srgbClr val="FFFFFF"/>
                </a:solidFill>
                <a:latin typeface="Anaphora Bold"/>
              </a:rPr>
              <a:t>Павлуненко</a:t>
            </a:r>
            <a:r>
              <a:rPr lang="en-US" sz="35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Anaphora Bold"/>
              </a:rPr>
              <a:t>Катерина</a:t>
            </a:r>
            <a:r>
              <a:rPr lang="en-US" sz="35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Anaphora Bold"/>
              </a:rPr>
              <a:t>Леонідівна</a:t>
            </a:r>
            <a:endParaRPr lang="en-US" sz="35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FFFF"/>
                </a:solidFill>
                <a:latin typeface="Anaphora"/>
              </a:rPr>
              <a:t>адвокат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медіатор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сертифікований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аудитор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керуючий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партнер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АО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«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Павлуненко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та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партнери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»,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співголова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секції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податкового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права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Ради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адвокатів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Харківської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області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Anaphora"/>
              </a:rPr>
              <a:t>(м.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Харків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Україна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)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endParaRPr lang="en-US" sz="3200" dirty="0">
              <a:solidFill>
                <a:srgbClr val="FFFFFF"/>
              </a:solidFill>
              <a:latin typeface="Anaphora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endParaRPr lang="en-US" sz="3200" dirty="0">
              <a:solidFill>
                <a:srgbClr val="FFFFFF"/>
              </a:solidFill>
              <a:latin typeface="Anaphor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367176" y="-57150"/>
            <a:ext cx="4874287" cy="750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Anaphora Bold"/>
              </a:rPr>
              <a:t>НАУКОВІ ДОПОВІДІ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693182"/>
            <a:ext cx="18288000" cy="9593818"/>
          </a:xfrm>
          <a:prstGeom prst="rect">
            <a:avLst/>
          </a:prstGeom>
          <a:solidFill>
            <a:srgbClr val="113C61"/>
          </a:solidFill>
        </p:spPr>
      </p:sp>
      <p:sp>
        <p:nvSpPr>
          <p:cNvPr id="5" name="TextBox 5"/>
          <p:cNvSpPr txBox="1"/>
          <p:nvPr/>
        </p:nvSpPr>
        <p:spPr>
          <a:xfrm>
            <a:off x="880186" y="3584439"/>
            <a:ext cx="16527628" cy="307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dirty="0">
                <a:solidFill>
                  <a:srgbClr val="FFFFFF"/>
                </a:solidFill>
                <a:latin typeface="Anaphora Bold"/>
              </a:rPr>
              <a:t>ПРО КОНЦЕПЦІЮ ФАКТОЛОГІЧНОГО ЗАХИСТУ</a:t>
            </a:r>
          </a:p>
          <a:p>
            <a:pPr algn="ctr">
              <a:lnSpc>
                <a:spcPts val="4611"/>
              </a:lnSpc>
              <a:spcBef>
                <a:spcPct val="0"/>
              </a:spcBef>
            </a:pPr>
            <a:endParaRPr lang="en-US" sz="36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FFFFFF"/>
                </a:solidFill>
                <a:latin typeface="Anaphora Bold"/>
              </a:rPr>
              <a:t>Зейкан</a:t>
            </a:r>
            <a:r>
              <a:rPr lang="en-US" sz="3600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naphora Bold"/>
              </a:rPr>
              <a:t>Ярослав</a:t>
            </a:r>
            <a:r>
              <a:rPr lang="en-US" sz="3600" dirty="0">
                <a:solidFill>
                  <a:srgbClr val="FFFFFF"/>
                </a:solidFill>
                <a:latin typeface="Anaphora Bold"/>
              </a:rPr>
              <a:t> – </a:t>
            </a:r>
            <a:r>
              <a:rPr lang="en-US" sz="3600" dirty="0" err="1">
                <a:solidFill>
                  <a:srgbClr val="FFFFFF"/>
                </a:solidFill>
                <a:latin typeface="Anaphora Bold"/>
              </a:rPr>
              <a:t>Мілкош</a:t>
            </a:r>
            <a:r>
              <a:rPr lang="ru-RU" sz="3600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naphora Bold"/>
              </a:rPr>
              <a:t>Павлович</a:t>
            </a:r>
            <a:endParaRPr lang="en-US" sz="3600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4611"/>
              </a:lnSpc>
              <a:spcBef>
                <a:spcPct val="0"/>
              </a:spcBef>
            </a:pPr>
            <a:r>
              <a:rPr lang="en-US" sz="3294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294" dirty="0" err="1">
                <a:solidFill>
                  <a:srgbClr val="FFFFFF"/>
                </a:solidFill>
                <a:latin typeface="Anaphora"/>
              </a:rPr>
              <a:t>адвокат</a:t>
            </a:r>
            <a:r>
              <a:rPr lang="en-US" sz="3294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294" dirty="0" err="1">
                <a:solidFill>
                  <a:srgbClr val="FFFFFF"/>
                </a:solidFill>
                <a:latin typeface="Anaphora"/>
              </a:rPr>
              <a:t>партнер</a:t>
            </a:r>
            <a:r>
              <a:rPr lang="en-US" sz="3294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94" dirty="0" err="1">
                <a:solidFill>
                  <a:srgbClr val="FFFFFF"/>
                </a:solidFill>
                <a:latin typeface="Anaphora"/>
              </a:rPr>
              <a:t>юридичної</a:t>
            </a:r>
            <a:r>
              <a:rPr lang="en-US" sz="3294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94" dirty="0" err="1">
                <a:solidFill>
                  <a:srgbClr val="FFFFFF"/>
                </a:solidFill>
                <a:latin typeface="Anaphora"/>
              </a:rPr>
              <a:t>фірми</a:t>
            </a:r>
            <a:r>
              <a:rPr lang="en-US" sz="3294" dirty="0">
                <a:solidFill>
                  <a:srgbClr val="FFFFFF"/>
                </a:solidFill>
                <a:latin typeface="Anaphora"/>
              </a:rPr>
              <a:t> «</a:t>
            </a:r>
            <a:r>
              <a:rPr lang="en-US" sz="3294" dirty="0" err="1">
                <a:solidFill>
                  <a:srgbClr val="FFFFFF"/>
                </a:solidFill>
                <a:latin typeface="Anaphora"/>
              </a:rPr>
              <a:t>Еквіті</a:t>
            </a:r>
            <a:r>
              <a:rPr lang="en-US" sz="3294" dirty="0">
                <a:solidFill>
                  <a:srgbClr val="FFFFFF"/>
                </a:solidFill>
                <a:latin typeface="Anaphora"/>
              </a:rPr>
              <a:t>»,</a:t>
            </a:r>
          </a:p>
          <a:p>
            <a:pPr algn="ctr">
              <a:lnSpc>
                <a:spcPts val="4611"/>
              </a:lnSpc>
              <a:spcBef>
                <a:spcPct val="0"/>
              </a:spcBef>
            </a:pPr>
            <a:r>
              <a:rPr lang="en-US" sz="3294" dirty="0">
                <a:solidFill>
                  <a:srgbClr val="FFFFFF"/>
                </a:solidFill>
                <a:latin typeface="Anaphora"/>
              </a:rPr>
              <a:t>(</a:t>
            </a:r>
            <a:r>
              <a:rPr lang="en-US" sz="3294" dirty="0" err="1">
                <a:solidFill>
                  <a:srgbClr val="FFFFFF"/>
                </a:solidFill>
                <a:latin typeface="Anaphora"/>
              </a:rPr>
              <a:t>Київ</a:t>
            </a:r>
            <a:r>
              <a:rPr lang="en-US" sz="3294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294" dirty="0" err="1">
                <a:solidFill>
                  <a:srgbClr val="FFFFFF"/>
                </a:solidFill>
                <a:latin typeface="Anaphora"/>
              </a:rPr>
              <a:t>Україна</a:t>
            </a:r>
            <a:r>
              <a:rPr lang="en-US" sz="3294" dirty="0">
                <a:solidFill>
                  <a:srgbClr val="FFFFFF"/>
                </a:solidFill>
                <a:latin typeface="Anaphora"/>
              </a:rPr>
              <a:t>)     </a:t>
            </a:r>
            <a:r>
              <a:rPr lang="en-US" sz="3294" dirty="0">
                <a:solidFill>
                  <a:srgbClr val="FFFFFF"/>
                </a:solidFill>
                <a:latin typeface="Anaphora Bold"/>
              </a:rPr>
              <a:t>                       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87549" y="551587"/>
            <a:ext cx="17112903" cy="918382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TextBox 3"/>
          <p:cNvSpPr txBox="1"/>
          <p:nvPr/>
        </p:nvSpPr>
        <p:spPr>
          <a:xfrm>
            <a:off x="-690649" y="-198745"/>
            <a:ext cx="4874287" cy="750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Anaphora Bold"/>
              </a:rPr>
              <a:t>НАУКОВІ ДОПОВІДІ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688090"/>
            <a:ext cx="18288000" cy="9598910"/>
          </a:xfrm>
          <a:prstGeom prst="rect">
            <a:avLst/>
          </a:prstGeom>
          <a:solidFill>
            <a:srgbClr val="113C61"/>
          </a:solidFill>
        </p:spPr>
      </p:sp>
      <p:sp>
        <p:nvSpPr>
          <p:cNvPr id="5" name="TextBox 5"/>
          <p:cNvSpPr txBox="1"/>
          <p:nvPr/>
        </p:nvSpPr>
        <p:spPr>
          <a:xfrm>
            <a:off x="1095949" y="1872828"/>
            <a:ext cx="16096102" cy="6465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 dirty="0" err="1">
                <a:solidFill>
                  <a:srgbClr val="FFFFFF"/>
                </a:solidFill>
                <a:latin typeface="Anaphora Bold"/>
              </a:rPr>
              <a:t>ОСОБЛИВОСТІ</a:t>
            </a:r>
            <a:r>
              <a:rPr lang="en-US" sz="3300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Anaphora Bold"/>
              </a:rPr>
              <a:t>ВІДНОВЛЕННЯ</a:t>
            </a:r>
            <a:r>
              <a:rPr lang="en-US" sz="3300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Anaphora Bold"/>
              </a:rPr>
              <a:t>ПОРУШЕНИХ</a:t>
            </a:r>
            <a:r>
              <a:rPr lang="en-US" sz="3300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Anaphora Bold"/>
              </a:rPr>
              <a:t>ПРАВ</a:t>
            </a:r>
            <a:r>
              <a:rPr lang="en-US" sz="3300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Anaphora Bold"/>
              </a:rPr>
              <a:t>АДВОКАТІВ</a:t>
            </a:r>
            <a:r>
              <a:rPr lang="en-US" sz="3300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Anaphora Bold"/>
              </a:rPr>
              <a:t>ТА</a:t>
            </a:r>
            <a:r>
              <a:rPr lang="en-US" sz="3300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Anaphora Bold"/>
              </a:rPr>
              <a:t>ГАРАНТІЙ</a:t>
            </a:r>
            <a:r>
              <a:rPr lang="en-US" sz="3300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Anaphora Bold"/>
              </a:rPr>
              <a:t>АДВОКАТСЬКОЇ</a:t>
            </a:r>
            <a:r>
              <a:rPr lang="en-US" sz="3300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Anaphora Bold"/>
              </a:rPr>
              <a:t>ДІЯЛЬНОСТІ</a:t>
            </a:r>
            <a:r>
              <a:rPr lang="en-US" sz="3300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Anaphora Bold"/>
              </a:rPr>
              <a:t>КОМІТЕТОМ</a:t>
            </a:r>
            <a:r>
              <a:rPr lang="en-US" sz="3300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Anaphora Bold"/>
              </a:rPr>
              <a:t>ЗАХИСТУ</a:t>
            </a:r>
            <a:r>
              <a:rPr lang="en-US" sz="3300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Anaphora Bold"/>
              </a:rPr>
              <a:t>ПРАВ</a:t>
            </a:r>
            <a:r>
              <a:rPr lang="en-US" sz="3300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Anaphora Bold"/>
              </a:rPr>
              <a:t>АДВОКАТІВ</a:t>
            </a:r>
            <a:r>
              <a:rPr lang="en-US" sz="3300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Anaphora Bold"/>
              </a:rPr>
              <a:t>ТА</a:t>
            </a:r>
            <a:r>
              <a:rPr lang="en-US" sz="3300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Anaphora Bold"/>
              </a:rPr>
              <a:t>ГАРАНТІЙ</a:t>
            </a:r>
            <a:r>
              <a:rPr lang="en-US" sz="3300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Anaphora Bold"/>
              </a:rPr>
              <a:t>АДВОКАТСЬКОЇ</a:t>
            </a:r>
            <a:r>
              <a:rPr lang="en-US" sz="3300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Anaphora Bold"/>
              </a:rPr>
              <a:t>ДІЯЛЬНОСТІ</a:t>
            </a:r>
            <a:r>
              <a:rPr lang="en-US" sz="3300" dirty="0">
                <a:solidFill>
                  <a:srgbClr val="FFFFFF"/>
                </a:solidFill>
                <a:latin typeface="Anaphora Bold"/>
              </a:rPr>
              <a:t> </a:t>
            </a:r>
            <a:endParaRPr lang="ru-RU" sz="3300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 dirty="0" err="1">
                <a:solidFill>
                  <a:srgbClr val="FFFFFF"/>
                </a:solidFill>
                <a:latin typeface="Anaphora Bold"/>
              </a:rPr>
              <a:t>НАЦІОНАЛЬНОЇ</a:t>
            </a:r>
            <a:r>
              <a:rPr lang="en-US" sz="3300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Anaphora Bold"/>
              </a:rPr>
              <a:t>АСОЦІАЦІЇ</a:t>
            </a:r>
            <a:r>
              <a:rPr lang="en-US" sz="3300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Anaphora Bold"/>
              </a:rPr>
              <a:t>АДВОКАТІВ</a:t>
            </a:r>
            <a:r>
              <a:rPr lang="en-US" sz="3300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Anaphora Bold"/>
              </a:rPr>
              <a:t>УКРАЇНИ</a:t>
            </a:r>
            <a:endParaRPr lang="en-US" sz="3300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5039"/>
              </a:lnSpc>
              <a:spcBef>
                <a:spcPct val="0"/>
              </a:spcBef>
            </a:pPr>
            <a:endParaRPr lang="en-US" sz="3300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dirty="0" err="1">
                <a:solidFill>
                  <a:srgbClr val="FFFFFF"/>
                </a:solidFill>
                <a:latin typeface="Anaphora Bold"/>
              </a:rPr>
              <a:t>Калашник</a:t>
            </a:r>
            <a:r>
              <a:rPr lang="en-US" sz="35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Anaphora Bold"/>
              </a:rPr>
              <a:t>Олена</a:t>
            </a:r>
            <a:r>
              <a:rPr lang="en-US" sz="35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Anaphora Bold"/>
              </a:rPr>
              <a:t>Миколаївна</a:t>
            </a:r>
            <a:endParaRPr lang="en-US" sz="35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FFFF"/>
                </a:solidFill>
                <a:latin typeface="Anaphora"/>
              </a:rPr>
              <a:t>к.ю.н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.,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адвокат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член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Ради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Комітету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захисту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прав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адвокатів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та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гарантій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адвокатської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діяльності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Національної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асоціації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адвокатів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України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доцент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кафедри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публічного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та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приватного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права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Факультету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права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та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міжнародних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відносин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Київського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університету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імені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Бориса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Грінченка</a:t>
            </a:r>
            <a:endParaRPr lang="en-US" sz="3200" dirty="0">
              <a:solidFill>
                <a:srgbClr val="FFFFFF"/>
              </a:solidFill>
              <a:latin typeface="Anaphora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Anaphora"/>
              </a:rPr>
              <a:t> (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Київ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.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Україна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494400" y="-57150"/>
            <a:ext cx="4874287" cy="750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Anaphora Bold"/>
              </a:rPr>
              <a:t>НАУКОВІ ДОПОВІДІ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693182"/>
            <a:ext cx="18288000" cy="9593818"/>
          </a:xfrm>
          <a:prstGeom prst="rect">
            <a:avLst/>
          </a:prstGeom>
          <a:solidFill>
            <a:srgbClr val="113C61"/>
          </a:solidFill>
        </p:spPr>
      </p:sp>
      <p:sp>
        <p:nvSpPr>
          <p:cNvPr id="5" name="TextBox 5"/>
          <p:cNvSpPr txBox="1"/>
          <p:nvPr/>
        </p:nvSpPr>
        <p:spPr>
          <a:xfrm>
            <a:off x="1006897" y="2620460"/>
            <a:ext cx="16252403" cy="4719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dirty="0">
                <a:solidFill>
                  <a:srgbClr val="FFFFFF"/>
                </a:solidFill>
                <a:latin typeface="Anaphora Bold"/>
              </a:rPr>
              <a:t>ГАРАНТІЇ АДВОКАТСЬКОЇ ДІЯЛЬНОСТІ І ЇХ ЗАХИСТ ОРГАНАМИ АДВОКАТСЬКОГО САМОВРЯДУВАННЯ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endParaRPr lang="en-US" sz="36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dirty="0" err="1">
                <a:solidFill>
                  <a:srgbClr val="FFFFFF"/>
                </a:solidFill>
                <a:latin typeface="Anaphora Bold"/>
              </a:rPr>
              <a:t>Корнева</a:t>
            </a:r>
            <a:r>
              <a:rPr lang="en-US" sz="3599" dirty="0">
                <a:solidFill>
                  <a:srgbClr val="FFFFFF"/>
                </a:solidFill>
                <a:latin typeface="Anaphora Bold"/>
              </a:rPr>
              <a:t>  </a:t>
            </a:r>
            <a:r>
              <a:rPr lang="en-US" sz="3599" dirty="0" err="1">
                <a:solidFill>
                  <a:srgbClr val="FFFFFF"/>
                </a:solidFill>
                <a:latin typeface="Anaphora Bold"/>
              </a:rPr>
              <a:t>Ольга</a:t>
            </a:r>
            <a:r>
              <a:rPr lang="en-US" sz="35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Anaphora Bold"/>
              </a:rPr>
              <a:t>Сергіївна</a:t>
            </a:r>
            <a:endParaRPr lang="en-US" sz="35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FFFF"/>
                </a:solidFill>
                <a:latin typeface="Anaphora"/>
              </a:rPr>
              <a:t>адвокат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секретар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Ради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адвокатів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Харківської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області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 </a:t>
            </a:r>
            <a:endParaRPr lang="ru-RU" sz="3200" dirty="0">
              <a:solidFill>
                <a:srgbClr val="FFFFFF"/>
              </a:solidFill>
              <a:latin typeface="Anaphora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Anaphora"/>
              </a:rPr>
              <a:t>(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Харків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. </a:t>
            </a:r>
            <a:r>
              <a:rPr lang="en-US" sz="3200" dirty="0" err="1">
                <a:solidFill>
                  <a:srgbClr val="FFFFFF"/>
                </a:solidFill>
                <a:latin typeface="Anaphora"/>
              </a:rPr>
              <a:t>Україна</a:t>
            </a:r>
            <a:r>
              <a:rPr lang="en-US" sz="3200" dirty="0">
                <a:solidFill>
                  <a:srgbClr val="FFFFFF"/>
                </a:solidFill>
                <a:latin typeface="Anaphora"/>
              </a:rPr>
              <a:t>)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n-US" sz="3200" dirty="0">
              <a:solidFill>
                <a:srgbClr val="FFFFFF"/>
              </a:solidFill>
              <a:latin typeface="Anaphora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endParaRPr lang="en-US" sz="3200" dirty="0">
              <a:solidFill>
                <a:srgbClr val="FFFFFF"/>
              </a:solidFill>
              <a:latin typeface="Anaphor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35142" y="1928497"/>
            <a:ext cx="14217715" cy="920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36"/>
              </a:lnSpc>
            </a:pPr>
            <a:r>
              <a:rPr lang="en-US" sz="5600" spc="112">
                <a:solidFill>
                  <a:srgbClr val="FFFFFF"/>
                </a:solidFill>
                <a:latin typeface="Podkova Regular"/>
              </a:rPr>
              <a:t>Этап разработки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976154" y="4860680"/>
            <a:ext cx="5416730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1500" spc="105">
                <a:solidFill>
                  <a:srgbClr val="FFFFFF"/>
                </a:solidFill>
                <a:latin typeface="Roboto"/>
              </a:rPr>
              <a:t>Презентации - это средства коммуникации, которые могут использоваться в качестве докладов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976154" y="8206996"/>
            <a:ext cx="5416730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1500" spc="105">
                <a:solidFill>
                  <a:srgbClr val="FFFFFF"/>
                </a:solidFill>
                <a:latin typeface="Roboto"/>
              </a:rPr>
              <a:t>Презентации - это средства коммуникации, которые могут использоваться в качестве докладов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498582" y="4996074"/>
            <a:ext cx="5491405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1500" spc="105">
                <a:solidFill>
                  <a:srgbClr val="FFFFFF"/>
                </a:solidFill>
                <a:latin typeface="Roboto"/>
              </a:rPr>
              <a:t>Презентации - это средства коммуникации, которые могут использоваться в качестве докладов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498582" y="8206996"/>
            <a:ext cx="5491405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1500" spc="105">
                <a:solidFill>
                  <a:srgbClr val="FFFFFF"/>
                </a:solidFill>
                <a:latin typeface="Roboto"/>
              </a:rPr>
              <a:t>Презентации - это средства коммуникации, которые могут использоваться в качестве докладов</a:t>
            </a:r>
          </a:p>
        </p:txBody>
      </p:sp>
      <p:sp>
        <p:nvSpPr>
          <p:cNvPr id="7" name="AutoShape 7"/>
          <p:cNvSpPr/>
          <p:nvPr/>
        </p:nvSpPr>
        <p:spPr>
          <a:xfrm>
            <a:off x="0" y="688090"/>
            <a:ext cx="18288000" cy="9598910"/>
          </a:xfrm>
          <a:prstGeom prst="rect">
            <a:avLst/>
          </a:prstGeom>
          <a:solidFill>
            <a:srgbClr val="113C61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708121" y="6476439"/>
            <a:ext cx="2551179" cy="278186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2559331" cy="245959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4846588" y="4108204"/>
            <a:ext cx="8604349" cy="1571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FFFFFF"/>
                </a:solidFill>
                <a:latin typeface="Anaphora Bold"/>
              </a:rPr>
              <a:t>ДЯКУЄМО ЗА ВАШУ УЧАСТЬ !</a:t>
            </a:r>
          </a:p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FFFFFF"/>
                </a:solidFill>
                <a:latin typeface="Anaphora Bold"/>
              </a:rPr>
              <a:t> НА ВСЕ ДОБРЕ!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0569" y="128636"/>
            <a:ext cx="3471862" cy="554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Anaphora"/>
              </a:rPr>
              <a:t>Вітальні </a:t>
            </a:r>
            <a:r>
              <a:rPr lang="en-US" sz="3200" dirty="0" err="1">
                <a:solidFill>
                  <a:srgbClr val="000000"/>
                </a:solidFill>
                <a:latin typeface="Anaphora"/>
              </a:rPr>
              <a:t>промови</a:t>
            </a:r>
            <a:r>
              <a:rPr lang="en-US" sz="3200" dirty="0">
                <a:solidFill>
                  <a:srgbClr val="000000"/>
                </a:solidFill>
                <a:latin typeface="Anaphora"/>
              </a:rPr>
              <a:t>. 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683000"/>
            <a:ext cx="18288000" cy="9604000"/>
          </a:xfrm>
          <a:prstGeom prst="rect">
            <a:avLst/>
          </a:prstGeom>
          <a:solidFill>
            <a:srgbClr val="113C61"/>
          </a:solidFill>
        </p:spPr>
      </p:sp>
      <p:sp>
        <p:nvSpPr>
          <p:cNvPr id="4" name="TextBox 4"/>
          <p:cNvSpPr txBox="1"/>
          <p:nvPr/>
        </p:nvSpPr>
        <p:spPr>
          <a:xfrm>
            <a:off x="1192275" y="2362515"/>
            <a:ext cx="15618706" cy="3721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 err="1">
                <a:solidFill>
                  <a:srgbClr val="FFFFFF"/>
                </a:solidFill>
                <a:latin typeface="Anaphora Bold"/>
              </a:rPr>
              <a:t>Франческа</a:t>
            </a:r>
            <a:r>
              <a:rPr lang="en-US" sz="4200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Anaphora Bold"/>
              </a:rPr>
              <a:t>Мария</a:t>
            </a:r>
            <a:r>
              <a:rPr lang="en-US" sz="4200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Anaphora Bold"/>
              </a:rPr>
              <a:t>Занази</a:t>
            </a:r>
            <a:endParaRPr lang="en-US" sz="4200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5880"/>
              </a:lnSpc>
              <a:spcBef>
                <a:spcPct val="0"/>
              </a:spcBef>
            </a:pPr>
            <a:endParaRPr lang="en-US" sz="4200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Anaphora"/>
              </a:rPr>
              <a:t>член</a:t>
            </a:r>
            <a:r>
              <a:rPr lang="en-US" sz="4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Anaphora"/>
              </a:rPr>
              <a:t>Совета</a:t>
            </a:r>
            <a:r>
              <a:rPr lang="en-US" sz="4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Anaphora"/>
              </a:rPr>
              <a:t>Адвокатуры</a:t>
            </a:r>
            <a:r>
              <a:rPr lang="en-US" sz="4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Anaphora"/>
              </a:rPr>
              <a:t>Милана</a:t>
            </a:r>
            <a:r>
              <a:rPr lang="en-US" sz="4200" dirty="0">
                <a:solidFill>
                  <a:srgbClr val="FFFFFF"/>
                </a:solidFill>
                <a:latin typeface="Anaphora"/>
              </a:rPr>
              <a:t>, </a:t>
            </a:r>
          </a:p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 err="1">
                <a:solidFill>
                  <a:srgbClr val="FFFFFF"/>
                </a:solidFill>
                <a:latin typeface="Anaphora"/>
              </a:rPr>
              <a:t>президент</a:t>
            </a:r>
            <a:r>
              <a:rPr lang="en-US" sz="4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Anaphora"/>
              </a:rPr>
              <a:t>международной</a:t>
            </a:r>
            <a:r>
              <a:rPr lang="en-US" sz="4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Anaphora"/>
              </a:rPr>
              <a:t>комиссии</a:t>
            </a:r>
            <a:r>
              <a:rPr lang="en-US" sz="4200" dirty="0">
                <a:solidFill>
                  <a:srgbClr val="FFFFFF"/>
                </a:solidFill>
                <a:latin typeface="Anaphora"/>
              </a:rPr>
              <a:t> </a:t>
            </a:r>
            <a:endParaRPr lang="ru-RU" sz="4200" dirty="0">
              <a:solidFill>
                <a:srgbClr val="FFFFFF"/>
              </a:solidFill>
              <a:latin typeface="Anaphora"/>
            </a:endParaRPr>
          </a:p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 err="1">
                <a:solidFill>
                  <a:srgbClr val="FFFFFF"/>
                </a:solidFill>
                <a:latin typeface="Anaphora"/>
              </a:rPr>
              <a:t>совета</a:t>
            </a:r>
            <a:r>
              <a:rPr lang="en-US" sz="4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Anaphora"/>
              </a:rPr>
              <a:t>Адвокатуры</a:t>
            </a:r>
            <a:r>
              <a:rPr lang="en-US" sz="4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Anaphora"/>
              </a:rPr>
              <a:t>Милана</a:t>
            </a:r>
            <a:endParaRPr lang="en-US" sz="4200" dirty="0">
              <a:solidFill>
                <a:srgbClr val="FFFFFF"/>
              </a:solidFill>
              <a:latin typeface="Anapho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C2D2AB6-49F6-4C9E-AC07-3539693D2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8044"/>
            <a:ext cx="18288000" cy="92994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A7A6C7B-ECFC-4818-B5C3-B7A961DE4D28}"/>
              </a:ext>
            </a:extLst>
          </p:cNvPr>
          <p:cNvSpPr txBox="1"/>
          <p:nvPr/>
        </p:nvSpPr>
        <p:spPr>
          <a:xfrm>
            <a:off x="457200" y="78242"/>
            <a:ext cx="3329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>
                <a:latin typeface="Anaphora"/>
              </a:rPr>
              <a:t>Вітальні</a:t>
            </a:r>
            <a:r>
              <a:rPr lang="ru-RU" sz="3200" dirty="0">
                <a:latin typeface="Anaphora"/>
              </a:rPr>
              <a:t> </a:t>
            </a:r>
            <a:r>
              <a:rPr lang="ru-RU" sz="3200" dirty="0" err="1">
                <a:latin typeface="Anaphora"/>
              </a:rPr>
              <a:t>промови</a:t>
            </a:r>
            <a:r>
              <a:rPr lang="ru-RU" sz="3200" dirty="0">
                <a:latin typeface="Anaphora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417E81-93BB-402B-8C3D-3719ADFB93DA}"/>
              </a:ext>
            </a:extLst>
          </p:cNvPr>
          <p:cNvSpPr txBox="1"/>
          <p:nvPr/>
        </p:nvSpPr>
        <p:spPr>
          <a:xfrm>
            <a:off x="2438400" y="3314700"/>
            <a:ext cx="13411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dirty="0" err="1">
                <a:solidFill>
                  <a:schemeClr val="bg1"/>
                </a:solidFill>
                <a:latin typeface="Anaphora"/>
              </a:rPr>
              <a:t>Бородавко</a:t>
            </a:r>
            <a:r>
              <a:rPr lang="ru-RU" sz="4200" dirty="0">
                <a:solidFill>
                  <a:schemeClr val="bg1"/>
                </a:solidFill>
                <a:latin typeface="Anaphora"/>
              </a:rPr>
              <a:t> </a:t>
            </a:r>
            <a:r>
              <a:rPr lang="ru-RU" sz="4200" dirty="0" err="1">
                <a:solidFill>
                  <a:schemeClr val="bg1"/>
                </a:solidFill>
                <a:latin typeface="Anaphora"/>
              </a:rPr>
              <a:t>Анатолій</a:t>
            </a:r>
            <a:r>
              <a:rPr lang="ru-RU" sz="4200" dirty="0">
                <a:solidFill>
                  <a:schemeClr val="bg1"/>
                </a:solidFill>
                <a:latin typeface="Anaphora"/>
              </a:rPr>
              <a:t> </a:t>
            </a:r>
            <a:r>
              <a:rPr lang="ru-RU" sz="4200" dirty="0" err="1">
                <a:solidFill>
                  <a:schemeClr val="bg1"/>
                </a:solidFill>
                <a:latin typeface="Anaphora"/>
              </a:rPr>
              <a:t>Іванович</a:t>
            </a:r>
            <a:endParaRPr lang="ru-RU" sz="4200" dirty="0">
              <a:solidFill>
                <a:schemeClr val="bg1"/>
              </a:solidFill>
              <a:latin typeface="Anaphora"/>
            </a:endParaRPr>
          </a:p>
          <a:p>
            <a:pPr algn="ctr"/>
            <a:endParaRPr lang="ru-RU" sz="4200" dirty="0">
              <a:solidFill>
                <a:schemeClr val="bg1"/>
              </a:solidFill>
              <a:latin typeface="Anaphora"/>
            </a:endParaRPr>
          </a:p>
          <a:p>
            <a:pPr algn="ctr"/>
            <a:r>
              <a:rPr lang="ru-RU" sz="4200" dirty="0">
                <a:solidFill>
                  <a:schemeClr val="bg1"/>
                </a:solidFill>
                <a:latin typeface="Anaphora"/>
              </a:rPr>
              <a:t>Голова </a:t>
            </a:r>
            <a:r>
              <a:rPr lang="ru-RU" sz="4200" dirty="0" err="1">
                <a:solidFill>
                  <a:schemeClr val="bg1"/>
                </a:solidFill>
                <a:latin typeface="Anaphora"/>
              </a:rPr>
              <a:t>Регіонального</a:t>
            </a:r>
            <a:r>
              <a:rPr lang="ru-RU" sz="4200" dirty="0">
                <a:solidFill>
                  <a:schemeClr val="bg1"/>
                </a:solidFill>
                <a:latin typeface="Anaphora"/>
              </a:rPr>
              <a:t> центру з </a:t>
            </a:r>
            <a:r>
              <a:rPr lang="ru-RU" sz="4200" dirty="0" err="1">
                <a:solidFill>
                  <a:schemeClr val="bg1"/>
                </a:solidFill>
                <a:latin typeface="Anaphora"/>
              </a:rPr>
              <a:t>питань</a:t>
            </a:r>
            <a:r>
              <a:rPr lang="ru-RU" sz="4200" dirty="0">
                <a:solidFill>
                  <a:schemeClr val="bg1"/>
                </a:solidFill>
                <a:latin typeface="Anaphora"/>
              </a:rPr>
              <a:t> </a:t>
            </a:r>
            <a:r>
              <a:rPr lang="ru-RU" sz="4200" dirty="0" err="1">
                <a:solidFill>
                  <a:schemeClr val="bg1"/>
                </a:solidFill>
                <a:latin typeface="Anaphora"/>
              </a:rPr>
              <a:t>безоплатної</a:t>
            </a:r>
            <a:r>
              <a:rPr lang="ru-RU" sz="4200" dirty="0">
                <a:solidFill>
                  <a:schemeClr val="bg1"/>
                </a:solidFill>
                <a:latin typeface="Anaphora"/>
              </a:rPr>
              <a:t> </a:t>
            </a:r>
            <a:r>
              <a:rPr lang="ru-RU" sz="4200" dirty="0" err="1">
                <a:solidFill>
                  <a:schemeClr val="bg1"/>
                </a:solidFill>
                <a:latin typeface="Anaphora"/>
              </a:rPr>
              <a:t>правової</a:t>
            </a:r>
            <a:r>
              <a:rPr lang="ru-RU" sz="4200" dirty="0">
                <a:solidFill>
                  <a:schemeClr val="bg1"/>
                </a:solidFill>
                <a:latin typeface="Anaphora"/>
              </a:rPr>
              <a:t> </a:t>
            </a:r>
            <a:r>
              <a:rPr lang="ru-RU" sz="4200" dirty="0" err="1">
                <a:solidFill>
                  <a:schemeClr val="bg1"/>
                </a:solidFill>
                <a:latin typeface="Anaphora"/>
              </a:rPr>
              <a:t>допомоги</a:t>
            </a:r>
            <a:r>
              <a:rPr lang="ru-RU" sz="4200" dirty="0">
                <a:solidFill>
                  <a:schemeClr val="bg1"/>
                </a:solidFill>
                <a:latin typeface="Anaphora"/>
              </a:rPr>
              <a:t> у </a:t>
            </a:r>
            <a:r>
              <a:rPr lang="ru-RU" sz="4200" dirty="0" err="1">
                <a:solidFill>
                  <a:schemeClr val="bg1"/>
                </a:solidFill>
                <a:latin typeface="Anaphora"/>
              </a:rPr>
              <a:t>Харківській</a:t>
            </a:r>
            <a:r>
              <a:rPr lang="ru-RU" sz="4200" dirty="0">
                <a:solidFill>
                  <a:schemeClr val="bg1"/>
                </a:solidFill>
                <a:latin typeface="Anaphora"/>
              </a:rPr>
              <a:t> та </a:t>
            </a:r>
            <a:r>
              <a:rPr lang="ru-RU" sz="4200" dirty="0" err="1">
                <a:solidFill>
                  <a:schemeClr val="bg1"/>
                </a:solidFill>
                <a:latin typeface="Anaphora"/>
              </a:rPr>
              <a:t>Луганській</a:t>
            </a:r>
            <a:r>
              <a:rPr lang="ru-RU" sz="4200" dirty="0">
                <a:solidFill>
                  <a:schemeClr val="bg1"/>
                </a:solidFill>
                <a:latin typeface="Anaphora"/>
              </a:rPr>
              <a:t> областях</a:t>
            </a:r>
          </a:p>
        </p:txBody>
      </p:sp>
    </p:spTree>
    <p:extLst>
      <p:ext uri="{BB962C8B-B14F-4D97-AF65-F5344CB8AC3E}">
        <p14:creationId xmlns:p14="http://schemas.microsoft.com/office/powerpoint/2010/main" val="2536048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17259300" cy="921386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TextBox 3"/>
          <p:cNvSpPr txBox="1"/>
          <p:nvPr/>
        </p:nvSpPr>
        <p:spPr>
          <a:xfrm>
            <a:off x="452657" y="128636"/>
            <a:ext cx="3471862" cy="554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Anaphora"/>
              </a:rPr>
              <a:t>Вітальні </a:t>
            </a:r>
            <a:r>
              <a:rPr lang="en-US" sz="3200" dirty="0" err="1">
                <a:solidFill>
                  <a:srgbClr val="000000"/>
                </a:solidFill>
                <a:latin typeface="Anaphora"/>
              </a:rPr>
              <a:t>промови</a:t>
            </a:r>
            <a:r>
              <a:rPr lang="en-US" sz="3200" dirty="0">
                <a:solidFill>
                  <a:srgbClr val="000000"/>
                </a:solidFill>
                <a:latin typeface="Anaphora"/>
              </a:rPr>
              <a:t>. 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683001"/>
            <a:ext cx="18288000" cy="9559565"/>
          </a:xfrm>
          <a:prstGeom prst="rect">
            <a:avLst/>
          </a:prstGeom>
          <a:solidFill>
            <a:srgbClr val="113C61"/>
          </a:solidFill>
        </p:spPr>
      </p:sp>
      <p:sp>
        <p:nvSpPr>
          <p:cNvPr id="5" name="TextBox 5"/>
          <p:cNvSpPr txBox="1"/>
          <p:nvPr/>
        </p:nvSpPr>
        <p:spPr>
          <a:xfrm>
            <a:off x="1545608" y="2435214"/>
            <a:ext cx="15414883" cy="3721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 err="1">
                <a:solidFill>
                  <a:srgbClr val="FFFFFF"/>
                </a:solidFill>
                <a:latin typeface="Anaphora Bold"/>
              </a:rPr>
              <a:t>Гайворонська</a:t>
            </a:r>
            <a:r>
              <a:rPr lang="en-US" sz="4200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Anaphora Bold"/>
              </a:rPr>
              <a:t>Вікторія</a:t>
            </a:r>
            <a:r>
              <a:rPr lang="en-US" sz="4200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Anaphora Bold"/>
              </a:rPr>
              <a:t>Валентинівна</a:t>
            </a:r>
            <a:endParaRPr lang="en-US" sz="4200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5880"/>
              </a:lnSpc>
              <a:spcBef>
                <a:spcPct val="0"/>
              </a:spcBef>
            </a:pPr>
            <a:endParaRPr lang="en-US" sz="4200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Anaphora"/>
              </a:rPr>
              <a:t>Голова</a:t>
            </a:r>
            <a:r>
              <a:rPr lang="en-US" sz="4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Anaphora"/>
              </a:rPr>
              <a:t>Ради</a:t>
            </a:r>
            <a:r>
              <a:rPr lang="en-US" sz="4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Anaphora"/>
              </a:rPr>
              <a:t>адвокатів</a:t>
            </a:r>
            <a:r>
              <a:rPr lang="en-US" sz="4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Anaphora"/>
              </a:rPr>
              <a:t>Харківської</a:t>
            </a:r>
            <a:r>
              <a:rPr lang="en-US" sz="4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Anaphora"/>
              </a:rPr>
              <a:t>області</a:t>
            </a:r>
            <a:r>
              <a:rPr lang="en-US" sz="4200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4200" dirty="0" err="1">
                <a:solidFill>
                  <a:srgbClr val="FFFFFF"/>
                </a:solidFill>
                <a:latin typeface="Anaphora"/>
              </a:rPr>
              <a:t>заступник</a:t>
            </a:r>
            <a:r>
              <a:rPr lang="en-US" sz="4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Anaphora"/>
              </a:rPr>
              <a:t>директора</a:t>
            </a:r>
            <a:r>
              <a:rPr lang="en-US" sz="4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Anaphora"/>
              </a:rPr>
              <a:t>Центру</a:t>
            </a:r>
            <a:r>
              <a:rPr lang="en-US" sz="4200" dirty="0">
                <a:solidFill>
                  <a:srgbClr val="FFFFFF"/>
                </a:solidFill>
                <a:latin typeface="Anaphora"/>
              </a:rPr>
              <a:t> з </a:t>
            </a:r>
            <a:r>
              <a:rPr lang="en-US" sz="4200" dirty="0" err="1">
                <a:solidFill>
                  <a:srgbClr val="FFFFFF"/>
                </a:solidFill>
                <a:latin typeface="Anaphora"/>
              </a:rPr>
              <a:t>надання</a:t>
            </a:r>
            <a:r>
              <a:rPr lang="en-US" sz="4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Anaphora"/>
              </a:rPr>
              <a:t>безоплатної</a:t>
            </a:r>
            <a:r>
              <a:rPr lang="en-US" sz="4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Anaphora"/>
              </a:rPr>
              <a:t>правової</a:t>
            </a:r>
            <a:r>
              <a:rPr lang="en-US" sz="4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Anaphora"/>
              </a:rPr>
              <a:t>допомоги</a:t>
            </a:r>
            <a:r>
              <a:rPr lang="en-US" sz="4200" dirty="0">
                <a:solidFill>
                  <a:srgbClr val="FFFFFF"/>
                </a:solidFill>
                <a:latin typeface="Anaphora"/>
              </a:rPr>
              <a:t> у </a:t>
            </a:r>
            <a:r>
              <a:rPr lang="en-US" sz="4200" dirty="0" err="1">
                <a:solidFill>
                  <a:srgbClr val="FFFFFF"/>
                </a:solidFill>
                <a:latin typeface="Anaphora"/>
              </a:rPr>
              <a:t>Харківській</a:t>
            </a:r>
            <a:r>
              <a:rPr lang="en-US" sz="4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Anaphora"/>
              </a:rPr>
              <a:t>та</a:t>
            </a:r>
            <a:r>
              <a:rPr lang="en-US" sz="4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Anaphora"/>
              </a:rPr>
              <a:t>Луганських</a:t>
            </a:r>
            <a:r>
              <a:rPr lang="en-US" sz="4200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Anaphora"/>
              </a:rPr>
              <a:t>областях</a:t>
            </a:r>
            <a:r>
              <a:rPr lang="en-US" sz="4200" dirty="0">
                <a:solidFill>
                  <a:srgbClr val="FFFFFF"/>
                </a:solidFill>
                <a:latin typeface="Anaphora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55548" y="162126"/>
            <a:ext cx="3471862" cy="554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Anaphora"/>
              </a:rPr>
              <a:t>Вітальні </a:t>
            </a:r>
            <a:r>
              <a:rPr lang="en-US" sz="3200" dirty="0" err="1">
                <a:solidFill>
                  <a:srgbClr val="000000"/>
                </a:solidFill>
                <a:latin typeface="Anaphora"/>
              </a:rPr>
              <a:t>промови</a:t>
            </a:r>
            <a:r>
              <a:rPr lang="en-US" sz="3200" dirty="0">
                <a:solidFill>
                  <a:srgbClr val="000000"/>
                </a:solidFill>
                <a:latin typeface="Anaphora"/>
              </a:rPr>
              <a:t>. 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716490"/>
            <a:ext cx="18288000" cy="9570510"/>
          </a:xfrm>
          <a:prstGeom prst="rect">
            <a:avLst/>
          </a:prstGeom>
          <a:solidFill>
            <a:srgbClr val="113C61"/>
          </a:solidFill>
        </p:spPr>
      </p:sp>
      <p:sp>
        <p:nvSpPr>
          <p:cNvPr id="4" name="TextBox 4"/>
          <p:cNvSpPr txBox="1"/>
          <p:nvPr/>
        </p:nvSpPr>
        <p:spPr>
          <a:xfrm>
            <a:off x="1120428" y="3153874"/>
            <a:ext cx="16047145" cy="2975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Anaphora Bold"/>
              </a:rPr>
              <a:t>Бірке Райнер</a:t>
            </a:r>
          </a:p>
          <a:p>
            <a:pPr algn="ctr">
              <a:lnSpc>
                <a:spcPts val="5880"/>
              </a:lnSpc>
              <a:spcBef>
                <a:spcPct val="0"/>
              </a:spcBef>
            </a:pPr>
            <a:endParaRPr lang="en-US" sz="420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Anaphora"/>
              </a:rPr>
              <a:t>доктор права, голова Німецько-Українського об’єднання юристів (м. Дюссельдорф, Німеччина)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0793" y="84816"/>
            <a:ext cx="3471862" cy="554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Anaphora"/>
              </a:rPr>
              <a:t>Вітальні </a:t>
            </a:r>
            <a:r>
              <a:rPr lang="en-US" sz="3200" dirty="0" err="1">
                <a:solidFill>
                  <a:srgbClr val="000000"/>
                </a:solidFill>
                <a:latin typeface="Anaphora"/>
              </a:rPr>
              <a:t>промови</a:t>
            </a:r>
            <a:r>
              <a:rPr lang="en-US" sz="3200" dirty="0">
                <a:solidFill>
                  <a:srgbClr val="000000"/>
                </a:solidFill>
                <a:latin typeface="Anaphora"/>
              </a:rPr>
              <a:t>. 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766405"/>
            <a:ext cx="18288000" cy="9520595"/>
          </a:xfrm>
          <a:prstGeom prst="rect">
            <a:avLst/>
          </a:prstGeom>
          <a:solidFill>
            <a:srgbClr val="113C61"/>
          </a:solidFill>
        </p:spPr>
      </p:sp>
      <p:sp>
        <p:nvSpPr>
          <p:cNvPr id="4" name="TextBox 4"/>
          <p:cNvSpPr txBox="1"/>
          <p:nvPr/>
        </p:nvSpPr>
        <p:spPr>
          <a:xfrm>
            <a:off x="480793" y="2188422"/>
            <a:ext cx="16499740" cy="4355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endParaRPr dirty="0"/>
          </a:p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 dirty="0" err="1">
                <a:solidFill>
                  <a:srgbClr val="FFFFFF"/>
                </a:solidFill>
                <a:latin typeface="Anaphora Bold"/>
              </a:rPr>
              <a:t>Щербанюк</a:t>
            </a:r>
            <a:r>
              <a:rPr lang="en-US" sz="40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Anaphora Bold"/>
              </a:rPr>
              <a:t>Оксана</a:t>
            </a:r>
            <a:r>
              <a:rPr lang="en-US" sz="40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Anaphora Bold"/>
              </a:rPr>
              <a:t>Володимирівна</a:t>
            </a:r>
            <a:endParaRPr lang="en-US" sz="40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5739"/>
              </a:lnSpc>
              <a:spcBef>
                <a:spcPct val="0"/>
              </a:spcBef>
            </a:pPr>
            <a:endParaRPr lang="en-US" sz="40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 dirty="0" err="1">
                <a:solidFill>
                  <a:srgbClr val="FFFFFF"/>
                </a:solidFill>
                <a:latin typeface="Anaphora"/>
              </a:rPr>
              <a:t>доктор</a:t>
            </a:r>
            <a:r>
              <a:rPr lang="en-US" sz="4099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Anaphora"/>
              </a:rPr>
              <a:t>юридичних</a:t>
            </a:r>
            <a:r>
              <a:rPr lang="en-US" sz="4099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Anaphora"/>
              </a:rPr>
              <a:t>наук</a:t>
            </a:r>
            <a:r>
              <a:rPr lang="en-US" sz="4099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4099" dirty="0" err="1">
                <a:solidFill>
                  <a:srgbClr val="FFFFFF"/>
                </a:solidFill>
                <a:latin typeface="Anaphora"/>
              </a:rPr>
              <a:t>професор</a:t>
            </a:r>
            <a:r>
              <a:rPr lang="en-US" sz="4099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4099" dirty="0" err="1">
                <a:solidFill>
                  <a:srgbClr val="FFFFFF"/>
                </a:solidFill>
                <a:latin typeface="Anaphora"/>
              </a:rPr>
              <a:t>завідувачка</a:t>
            </a:r>
            <a:r>
              <a:rPr lang="en-US" sz="4099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Anaphora"/>
              </a:rPr>
              <a:t>кафедрою</a:t>
            </a:r>
            <a:r>
              <a:rPr lang="en-US" sz="4099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Anaphora"/>
              </a:rPr>
              <a:t>процесуального</a:t>
            </a:r>
            <a:r>
              <a:rPr lang="en-US" sz="4099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Anaphora"/>
              </a:rPr>
              <a:t>права</a:t>
            </a:r>
            <a:r>
              <a:rPr lang="en-US" sz="4099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Anaphora"/>
              </a:rPr>
              <a:t>Чернівецького</a:t>
            </a:r>
            <a:r>
              <a:rPr lang="en-US" sz="4099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Anaphora"/>
              </a:rPr>
              <a:t>національного</a:t>
            </a:r>
            <a:r>
              <a:rPr lang="en-US" sz="4099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Anaphora"/>
              </a:rPr>
              <a:t>університету</a:t>
            </a:r>
            <a:r>
              <a:rPr lang="en-US" sz="4099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Anaphora"/>
              </a:rPr>
              <a:t>імені</a:t>
            </a:r>
            <a:r>
              <a:rPr lang="en-US" sz="4099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Anaphora"/>
              </a:rPr>
              <a:t>Юрія</a:t>
            </a:r>
            <a:r>
              <a:rPr lang="en-US" sz="4099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Anaphora"/>
              </a:rPr>
              <a:t>Федьковича</a:t>
            </a:r>
            <a:r>
              <a:rPr lang="ru-RU" sz="4099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4099" dirty="0">
                <a:solidFill>
                  <a:srgbClr val="FFFFFF"/>
                </a:solidFill>
                <a:latin typeface="Anaphora"/>
              </a:rPr>
              <a:t>(м. </a:t>
            </a:r>
            <a:r>
              <a:rPr lang="en-US" sz="4099" dirty="0" err="1">
                <a:solidFill>
                  <a:srgbClr val="FFFFFF"/>
                </a:solidFill>
                <a:latin typeface="Anaphora"/>
              </a:rPr>
              <a:t>Чернівці</a:t>
            </a:r>
            <a:r>
              <a:rPr lang="en-US" sz="4099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4099" dirty="0" err="1">
                <a:solidFill>
                  <a:srgbClr val="FFFFFF"/>
                </a:solidFill>
                <a:latin typeface="Anaphora"/>
              </a:rPr>
              <a:t>Україна</a:t>
            </a:r>
            <a:r>
              <a:rPr lang="en-US" sz="4099" dirty="0">
                <a:solidFill>
                  <a:srgbClr val="FFFFFF"/>
                </a:solidFill>
                <a:latin typeface="Anaphora"/>
              </a:rPr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97939" y="162126"/>
            <a:ext cx="3471862" cy="554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Anaphora"/>
              </a:rPr>
              <a:t>Вітальні </a:t>
            </a:r>
            <a:r>
              <a:rPr lang="en-US" sz="3200" dirty="0" err="1">
                <a:solidFill>
                  <a:srgbClr val="000000"/>
                </a:solidFill>
                <a:latin typeface="Anaphora"/>
              </a:rPr>
              <a:t>промови</a:t>
            </a:r>
            <a:r>
              <a:rPr lang="en-US" sz="3200" dirty="0">
                <a:solidFill>
                  <a:srgbClr val="000000"/>
                </a:solidFill>
                <a:latin typeface="Anaphora"/>
              </a:rPr>
              <a:t>. 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766405"/>
            <a:ext cx="18288000" cy="9520595"/>
          </a:xfrm>
          <a:prstGeom prst="rect">
            <a:avLst/>
          </a:prstGeom>
          <a:solidFill>
            <a:srgbClr val="113C61"/>
          </a:solidFill>
        </p:spPr>
      </p:sp>
      <p:sp>
        <p:nvSpPr>
          <p:cNvPr id="5" name="TextBox 5"/>
          <p:cNvSpPr txBox="1"/>
          <p:nvPr/>
        </p:nvSpPr>
        <p:spPr>
          <a:xfrm>
            <a:off x="1028700" y="3012868"/>
            <a:ext cx="16142024" cy="4459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 dirty="0" err="1">
                <a:solidFill>
                  <a:srgbClr val="FFFFFF"/>
                </a:solidFill>
                <a:latin typeface="Anaphora Bold"/>
              </a:rPr>
              <a:t>Вільчик</a:t>
            </a:r>
            <a:r>
              <a:rPr lang="en-US" sz="41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Anaphora Bold"/>
              </a:rPr>
              <a:t>Тетяна</a:t>
            </a:r>
            <a:r>
              <a:rPr lang="en-US" sz="4199" dirty="0">
                <a:solidFill>
                  <a:srgbClr val="FFFFFF"/>
                </a:solidFill>
                <a:latin typeface="Anaphor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Anaphora Bold"/>
              </a:rPr>
              <a:t>Борисівна</a:t>
            </a:r>
            <a:endParaRPr lang="en-US" sz="41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5879"/>
              </a:lnSpc>
              <a:spcBef>
                <a:spcPct val="0"/>
              </a:spcBef>
            </a:pPr>
            <a:endParaRPr lang="en-US" sz="4199" dirty="0">
              <a:solidFill>
                <a:srgbClr val="FFFFFF"/>
              </a:solidFill>
              <a:latin typeface="Anaphora Bold"/>
            </a:endParaRPr>
          </a:p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Anaphora"/>
              </a:rPr>
              <a:t>доктор</a:t>
            </a:r>
            <a:r>
              <a:rPr lang="en-US" sz="4199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Anaphora"/>
              </a:rPr>
              <a:t>юридичних</a:t>
            </a:r>
            <a:r>
              <a:rPr lang="en-US" sz="4199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Anaphora"/>
              </a:rPr>
              <a:t>наук</a:t>
            </a:r>
            <a:r>
              <a:rPr lang="en-US" sz="4199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4199" dirty="0" err="1">
                <a:solidFill>
                  <a:srgbClr val="FFFFFF"/>
                </a:solidFill>
                <a:latin typeface="Anaphora"/>
              </a:rPr>
              <a:t>професор</a:t>
            </a:r>
            <a:r>
              <a:rPr lang="en-US" sz="4199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4199" dirty="0" err="1">
                <a:solidFill>
                  <a:srgbClr val="FFFFFF"/>
                </a:solidFill>
                <a:latin typeface="Anaphora"/>
              </a:rPr>
              <a:t>завідувач</a:t>
            </a:r>
            <a:r>
              <a:rPr lang="ru-RU" sz="4199" dirty="0">
                <a:solidFill>
                  <a:srgbClr val="FFFFFF"/>
                </a:solidFill>
                <a:latin typeface="Anaphora"/>
              </a:rPr>
              <a:t>ка</a:t>
            </a:r>
            <a:r>
              <a:rPr lang="en-US" sz="4199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Anaphora"/>
              </a:rPr>
              <a:t>кафедри</a:t>
            </a:r>
            <a:r>
              <a:rPr lang="en-US" sz="4199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Anaphora"/>
              </a:rPr>
              <a:t>адвокатури</a:t>
            </a:r>
            <a:r>
              <a:rPr lang="en-US" sz="4199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Anaphora"/>
              </a:rPr>
              <a:t>Національного</a:t>
            </a:r>
            <a:r>
              <a:rPr lang="en-US" sz="4199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Anaphora"/>
              </a:rPr>
              <a:t>юридичного</a:t>
            </a:r>
            <a:r>
              <a:rPr lang="en-US" sz="4199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Anaphora"/>
              </a:rPr>
              <a:t>університету</a:t>
            </a:r>
            <a:r>
              <a:rPr lang="en-US" sz="4199" dirty="0">
                <a:solidFill>
                  <a:srgbClr val="FFFFFF"/>
                </a:solidFill>
                <a:latin typeface="Anaphora"/>
              </a:rPr>
              <a:t> </a:t>
            </a:r>
            <a:endParaRPr lang="ru-RU" sz="4199" dirty="0">
              <a:solidFill>
                <a:srgbClr val="FFFFFF"/>
              </a:solidFill>
              <a:latin typeface="Anaphora"/>
            </a:endParaRPr>
          </a:p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 dirty="0" err="1">
                <a:solidFill>
                  <a:srgbClr val="FFFFFF"/>
                </a:solidFill>
                <a:latin typeface="Anaphora"/>
              </a:rPr>
              <a:t>імені</a:t>
            </a:r>
            <a:r>
              <a:rPr lang="en-US" sz="4199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Anaphora"/>
              </a:rPr>
              <a:t>Ярослава</a:t>
            </a:r>
            <a:r>
              <a:rPr lang="en-US" sz="4199" dirty="0">
                <a:solidFill>
                  <a:srgbClr val="FFFFFF"/>
                </a:solidFill>
                <a:latin typeface="Anaphora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Anaphora"/>
              </a:rPr>
              <a:t>Мудрого</a:t>
            </a:r>
            <a:r>
              <a:rPr lang="en-US" sz="4199" dirty="0">
                <a:solidFill>
                  <a:srgbClr val="FFFFFF"/>
                </a:solidFill>
                <a:latin typeface="Anaphora"/>
              </a:rPr>
              <a:t> </a:t>
            </a:r>
          </a:p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 dirty="0">
                <a:solidFill>
                  <a:srgbClr val="FFFFFF"/>
                </a:solidFill>
                <a:latin typeface="Anaphora"/>
              </a:rPr>
              <a:t>(м. </a:t>
            </a:r>
            <a:r>
              <a:rPr lang="en-US" sz="4199" dirty="0" err="1">
                <a:solidFill>
                  <a:srgbClr val="FFFFFF"/>
                </a:solidFill>
                <a:latin typeface="Anaphora"/>
              </a:rPr>
              <a:t>Харків</a:t>
            </a:r>
            <a:r>
              <a:rPr lang="en-US" sz="4199" dirty="0">
                <a:solidFill>
                  <a:srgbClr val="FFFFFF"/>
                </a:solidFill>
                <a:latin typeface="Anaphora"/>
              </a:rPr>
              <a:t>, </a:t>
            </a:r>
            <a:r>
              <a:rPr lang="en-US" sz="4199" dirty="0" err="1">
                <a:solidFill>
                  <a:srgbClr val="FFFFFF"/>
                </a:solidFill>
                <a:latin typeface="Anaphora"/>
              </a:rPr>
              <a:t>Україна</a:t>
            </a:r>
            <a:r>
              <a:rPr lang="en-US" sz="4199" dirty="0">
                <a:solidFill>
                  <a:srgbClr val="FFFFFF"/>
                </a:solidFill>
                <a:latin typeface="Anaphora"/>
              </a:rPr>
              <a:t>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1523</Words>
  <Application>Microsoft Office PowerPoint</Application>
  <PresentationFormat>Довільний</PresentationFormat>
  <Paragraphs>283</Paragraphs>
  <Slides>39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39</vt:i4>
      </vt:variant>
    </vt:vector>
  </HeadingPairs>
  <TitlesOfParts>
    <vt:vector size="47" baseType="lpstr">
      <vt:lpstr>Arial</vt:lpstr>
      <vt:lpstr>Podkova Regular</vt:lpstr>
      <vt:lpstr>Anaphora Bold</vt:lpstr>
      <vt:lpstr>Roboto</vt:lpstr>
      <vt:lpstr>Anaphora</vt:lpstr>
      <vt:lpstr>Calibri</vt:lpstr>
      <vt:lpstr>Anaphora Italics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«Адвокатура України: сучасний стан та перспективи розвитку»</dc:title>
  <dc:creator>User</dc:creator>
  <cp:lastModifiedBy>E_7240</cp:lastModifiedBy>
  <cp:revision>11</cp:revision>
  <dcterms:created xsi:type="dcterms:W3CDTF">2006-08-16T00:00:00Z</dcterms:created>
  <dcterms:modified xsi:type="dcterms:W3CDTF">2022-12-05T21:02:30Z</dcterms:modified>
  <dc:identifier>DAEyaFNv4Zw</dc:identifier>
</cp:coreProperties>
</file>